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345" r:id="rId4"/>
    <p:sldId id="264" r:id="rId5"/>
    <p:sldId id="258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577D19-D615-48FB-A89D-87449DA5ADF7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5D6A7-9109-4D8D-B626-F618975E3E52}">
      <dgm:prSet phldrT="[Текст]"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Взяточничество</a:t>
          </a:r>
        </a:p>
      </dgm:t>
    </dgm:pt>
    <dgm:pt modelId="{52AE0DC2-4EC6-475B-9A1A-D73B4FD4C8CC}" type="parTrans" cxnId="{3DE61B53-A68D-41A1-A8A3-D3E31AFC83C8}">
      <dgm:prSet/>
      <dgm:spPr/>
      <dgm:t>
        <a:bodyPr/>
        <a:lstStyle/>
        <a:p>
          <a:endParaRPr lang="ru-RU"/>
        </a:p>
      </dgm:t>
    </dgm:pt>
    <dgm:pt modelId="{663284C1-9723-492B-ADC7-8259E9348C53}" type="sibTrans" cxnId="{3DE61B53-A68D-41A1-A8A3-D3E31AFC83C8}">
      <dgm:prSet/>
      <dgm:spPr/>
      <dgm:t>
        <a:bodyPr/>
        <a:lstStyle/>
        <a:p>
          <a:endParaRPr lang="ru-RU"/>
        </a:p>
      </dgm:t>
    </dgm:pt>
    <dgm:pt modelId="{C0917431-8CFD-45D7-9CA7-AE43E6F3A7F9}">
      <dgm:prSet phldrT="[Текст]"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Растрата</a:t>
          </a:r>
        </a:p>
      </dgm:t>
    </dgm:pt>
    <dgm:pt modelId="{069265E1-BCD2-40B4-9EB8-505741CF1F72}" type="parTrans" cxnId="{C37E53D4-56F6-4006-9463-50209844F057}">
      <dgm:prSet/>
      <dgm:spPr/>
      <dgm:t>
        <a:bodyPr/>
        <a:lstStyle/>
        <a:p>
          <a:endParaRPr lang="ru-RU"/>
        </a:p>
      </dgm:t>
    </dgm:pt>
    <dgm:pt modelId="{AE7DA33E-8A35-460A-94B6-9B0B2C50AEE8}" type="sibTrans" cxnId="{C37E53D4-56F6-4006-9463-50209844F057}">
      <dgm:prSet/>
      <dgm:spPr/>
      <dgm:t>
        <a:bodyPr/>
        <a:lstStyle/>
        <a:p>
          <a:endParaRPr lang="ru-RU"/>
        </a:p>
      </dgm:t>
    </dgm:pt>
    <dgm:pt modelId="{EA052D56-453C-497D-B1ED-6E04671C3029}">
      <dgm:prSet phldrT="[Текст]"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Мошенничество</a:t>
          </a:r>
        </a:p>
      </dgm:t>
    </dgm:pt>
    <dgm:pt modelId="{E0B53EB3-C800-49B6-B816-8384D4623928}" type="parTrans" cxnId="{FC30D25F-1A5D-4E91-B6E5-8179EF5ABF4E}">
      <dgm:prSet/>
      <dgm:spPr/>
      <dgm:t>
        <a:bodyPr/>
        <a:lstStyle/>
        <a:p>
          <a:endParaRPr lang="ru-RU"/>
        </a:p>
      </dgm:t>
    </dgm:pt>
    <dgm:pt modelId="{BDADE655-0724-4896-B2E4-B08D5165A71C}" type="sibTrans" cxnId="{FC30D25F-1A5D-4E91-B6E5-8179EF5ABF4E}">
      <dgm:prSet/>
      <dgm:spPr/>
      <dgm:t>
        <a:bodyPr/>
        <a:lstStyle/>
        <a:p>
          <a:endParaRPr lang="ru-RU"/>
        </a:p>
      </dgm:t>
    </dgm:pt>
    <dgm:pt modelId="{EA614D21-7BB8-43A4-9EC6-954B6A3A6F52}">
      <dgm:prSet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Вымогательство</a:t>
          </a:r>
        </a:p>
      </dgm:t>
    </dgm:pt>
    <dgm:pt modelId="{F392ABBD-4511-4C8F-B736-45072A5C428F}" type="parTrans" cxnId="{24398EC2-5E08-4834-8138-451983E6C767}">
      <dgm:prSet/>
      <dgm:spPr/>
      <dgm:t>
        <a:bodyPr/>
        <a:lstStyle/>
        <a:p>
          <a:endParaRPr lang="ru-RU"/>
        </a:p>
      </dgm:t>
    </dgm:pt>
    <dgm:pt modelId="{973A9CF1-4666-4122-A095-D79DB5362525}" type="sibTrans" cxnId="{24398EC2-5E08-4834-8138-451983E6C767}">
      <dgm:prSet/>
      <dgm:spPr/>
      <dgm:t>
        <a:bodyPr/>
        <a:lstStyle/>
        <a:p>
          <a:endParaRPr lang="ru-RU"/>
        </a:p>
      </dgm:t>
    </dgm:pt>
    <dgm:pt modelId="{2FD548E5-827C-477A-9E66-58EF8648DE68}">
      <dgm:prSet phldrT="[Текст]"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Злоупотребление правом на рассмотрение, произвол</a:t>
          </a:r>
        </a:p>
      </dgm:t>
    </dgm:pt>
    <dgm:pt modelId="{29DD44DD-7508-4292-9ED5-16332427922C}" type="parTrans" cxnId="{B8336DF4-F89E-4B31-A846-078061E41877}">
      <dgm:prSet/>
      <dgm:spPr/>
      <dgm:t>
        <a:bodyPr/>
        <a:lstStyle/>
        <a:p>
          <a:endParaRPr lang="ru-RU"/>
        </a:p>
      </dgm:t>
    </dgm:pt>
    <dgm:pt modelId="{7E6795A2-27BC-425A-B000-72EA5A752ECB}" type="sibTrans" cxnId="{B8336DF4-F89E-4B31-A846-078061E41877}">
      <dgm:prSet/>
      <dgm:spPr/>
      <dgm:t>
        <a:bodyPr/>
        <a:lstStyle/>
        <a:p>
          <a:endParaRPr lang="ru-RU"/>
        </a:p>
      </dgm:t>
    </dgm:pt>
    <dgm:pt modelId="{92BD637E-848E-4A22-A04D-2636751E4C18}">
      <dgm:prSet phldrT="[Текст]"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Использование конфликта интересов </a:t>
          </a:r>
          <a:r>
            <a:rPr lang="en-US" sz="1400" b="1" dirty="0">
              <a:solidFill>
                <a:srgbClr val="7030A0"/>
              </a:solidFill>
            </a:rPr>
            <a:t>/</a:t>
          </a:r>
          <a:r>
            <a:rPr lang="ru-RU" sz="1400" b="1" dirty="0">
              <a:solidFill>
                <a:srgbClr val="7030A0"/>
              </a:solidFill>
            </a:rPr>
            <a:t> Незаконные операции с ценными бумагами</a:t>
          </a:r>
        </a:p>
      </dgm:t>
    </dgm:pt>
    <dgm:pt modelId="{CBF5A905-5E5E-432F-88DB-60DAE405F450}" type="parTrans" cxnId="{E072C7A6-D32C-43BD-B670-144CD7FF04E2}">
      <dgm:prSet/>
      <dgm:spPr/>
      <dgm:t>
        <a:bodyPr/>
        <a:lstStyle/>
        <a:p>
          <a:endParaRPr lang="ru-RU"/>
        </a:p>
      </dgm:t>
    </dgm:pt>
    <dgm:pt modelId="{5D2FD3C7-1CA2-4096-95B0-32FF7BD1C7CE}" type="sibTrans" cxnId="{E072C7A6-D32C-43BD-B670-144CD7FF04E2}">
      <dgm:prSet/>
      <dgm:spPr/>
      <dgm:t>
        <a:bodyPr/>
        <a:lstStyle/>
        <a:p>
          <a:endParaRPr lang="ru-RU"/>
        </a:p>
      </dgm:t>
    </dgm:pt>
    <dgm:pt modelId="{8266E14D-D0F0-4EBB-A7D6-C6749AA03BA6}">
      <dgm:prSet phldrT="[Текст]" custT="1"/>
      <dgm:spPr/>
      <dgm:t>
        <a:bodyPr/>
        <a:lstStyle/>
        <a:p>
          <a:r>
            <a:rPr lang="ru-RU" sz="1800" b="1" dirty="0">
              <a:solidFill>
                <a:srgbClr val="FF0000"/>
              </a:solidFill>
            </a:rPr>
            <a:t>ФОРМЫ КОРРУПЦИОННЫХ ПРОЯВЛЕНИЙ</a:t>
          </a:r>
        </a:p>
      </dgm:t>
    </dgm:pt>
    <dgm:pt modelId="{67A926A1-36A6-4318-84E7-9D80770719BE}" type="parTrans" cxnId="{FFC2647D-CA89-4F90-A6E2-6E00D3742B66}">
      <dgm:prSet/>
      <dgm:spPr/>
      <dgm:t>
        <a:bodyPr/>
        <a:lstStyle/>
        <a:p>
          <a:endParaRPr lang="ru-RU"/>
        </a:p>
      </dgm:t>
    </dgm:pt>
    <dgm:pt modelId="{C261D9FB-2160-4CAD-91AE-D91D2FEF8B00}" type="sibTrans" cxnId="{FFC2647D-CA89-4F90-A6E2-6E00D3742B66}">
      <dgm:prSet/>
      <dgm:spPr/>
      <dgm:t>
        <a:bodyPr/>
        <a:lstStyle/>
        <a:p>
          <a:endParaRPr lang="ru-RU"/>
        </a:p>
      </dgm:t>
    </dgm:pt>
    <dgm:pt modelId="{0E9C7E3C-BA83-4C6E-BAB8-29F294165D82}">
      <dgm:prSet custT="1"/>
      <dgm:spPr/>
      <dgm:t>
        <a:bodyPr/>
        <a:lstStyle/>
        <a:p>
          <a:r>
            <a:rPr lang="ru-RU" sz="1100" b="1" dirty="0">
              <a:solidFill>
                <a:srgbClr val="7030A0"/>
              </a:solidFill>
            </a:rPr>
            <a:t>Получение незаконного пособия, льготы или незаконного  вознаграждения</a:t>
          </a:r>
        </a:p>
      </dgm:t>
    </dgm:pt>
    <dgm:pt modelId="{749D12EA-D0E6-408B-8935-0F543ACA7969}" type="parTrans" cxnId="{979FAF96-E1E2-45E0-A88D-FF4DE79BB97C}">
      <dgm:prSet/>
      <dgm:spPr/>
      <dgm:t>
        <a:bodyPr/>
        <a:lstStyle/>
        <a:p>
          <a:endParaRPr lang="ru-RU"/>
        </a:p>
      </dgm:t>
    </dgm:pt>
    <dgm:pt modelId="{B08153C9-8541-41B2-8E2F-155B4BA92EF8}" type="sibTrans" cxnId="{979FAF96-E1E2-45E0-A88D-FF4DE79BB97C}">
      <dgm:prSet/>
      <dgm:spPr/>
      <dgm:t>
        <a:bodyPr/>
        <a:lstStyle/>
        <a:p>
          <a:endParaRPr lang="ru-RU"/>
        </a:p>
      </dgm:t>
    </dgm:pt>
    <dgm:pt modelId="{C52D15AF-D5B5-4673-AB15-12BF9CD8AD68}">
      <dgm:prSet custT="1"/>
      <dgm:spPr/>
      <dgm:t>
        <a:bodyPr/>
        <a:lstStyle/>
        <a:p>
          <a:r>
            <a:rPr lang="ru-RU" sz="1200" b="1" dirty="0">
              <a:solidFill>
                <a:srgbClr val="7030A0"/>
              </a:solidFill>
            </a:rPr>
            <a:t>Фаворитизм</a:t>
          </a:r>
        </a:p>
      </dgm:t>
    </dgm:pt>
    <dgm:pt modelId="{A925F906-4171-4F89-AFA9-3F10CB7BF7ED}" type="parTrans" cxnId="{5F1E00D4-0CE9-4877-9BB2-F03F2658C323}">
      <dgm:prSet/>
      <dgm:spPr/>
      <dgm:t>
        <a:bodyPr/>
        <a:lstStyle/>
        <a:p>
          <a:endParaRPr lang="ru-RU"/>
        </a:p>
      </dgm:t>
    </dgm:pt>
    <dgm:pt modelId="{C8A4FF26-28A1-41F6-AB16-AD67DFC35C71}" type="sibTrans" cxnId="{5F1E00D4-0CE9-4877-9BB2-F03F2658C323}">
      <dgm:prSet/>
      <dgm:spPr/>
      <dgm:t>
        <a:bodyPr/>
        <a:lstStyle/>
        <a:p>
          <a:endParaRPr lang="ru-RU"/>
        </a:p>
      </dgm:t>
    </dgm:pt>
    <dgm:pt modelId="{236D7B74-131B-42EA-89D8-57E2CE20E029}">
      <dgm:prSet custT="1"/>
      <dgm:spPr/>
      <dgm:t>
        <a:bodyPr/>
        <a:lstStyle/>
        <a:p>
          <a:r>
            <a:rPr lang="ru-RU" sz="1200" b="1" dirty="0">
              <a:solidFill>
                <a:srgbClr val="7030A0"/>
              </a:solidFill>
            </a:rPr>
            <a:t>Кумовство</a:t>
          </a:r>
        </a:p>
      </dgm:t>
    </dgm:pt>
    <dgm:pt modelId="{04066BAD-E5BE-419C-AB8F-3F3816165898}" type="parTrans" cxnId="{DE27ADDF-23A9-4CD6-B758-6CC48EB4E57E}">
      <dgm:prSet/>
      <dgm:spPr/>
      <dgm:t>
        <a:bodyPr/>
        <a:lstStyle/>
        <a:p>
          <a:endParaRPr lang="ru-RU"/>
        </a:p>
      </dgm:t>
    </dgm:pt>
    <dgm:pt modelId="{2D14EA82-A367-4EDC-BA49-075B15CE550E}" type="sibTrans" cxnId="{DE27ADDF-23A9-4CD6-B758-6CC48EB4E57E}">
      <dgm:prSet/>
      <dgm:spPr/>
      <dgm:t>
        <a:bodyPr/>
        <a:lstStyle/>
        <a:p>
          <a:endParaRPr lang="ru-RU"/>
        </a:p>
      </dgm:t>
    </dgm:pt>
    <dgm:pt modelId="{51B9FE51-4D53-40E1-AAEE-C51BE8362021}">
      <dgm:prSet/>
      <dgm:spPr/>
      <dgm:t>
        <a:bodyPr/>
        <a:lstStyle/>
        <a:p>
          <a:r>
            <a:rPr lang="ru-RU" b="1" dirty="0">
              <a:solidFill>
                <a:srgbClr val="7030A0"/>
              </a:solidFill>
            </a:rPr>
            <a:t>Незаконные пожертвования и вклады</a:t>
          </a:r>
        </a:p>
      </dgm:t>
    </dgm:pt>
    <dgm:pt modelId="{56273259-0C79-4D3D-A517-FF7E944BB2FD}" type="parTrans" cxnId="{78FE49F3-CDE7-4D61-8F11-0567592A37D7}">
      <dgm:prSet/>
      <dgm:spPr/>
      <dgm:t>
        <a:bodyPr/>
        <a:lstStyle/>
        <a:p>
          <a:endParaRPr lang="ru-RU"/>
        </a:p>
      </dgm:t>
    </dgm:pt>
    <dgm:pt modelId="{00DE71EA-1E0E-420B-915B-3CE7D8FA0182}" type="sibTrans" cxnId="{78FE49F3-CDE7-4D61-8F11-0567592A37D7}">
      <dgm:prSet/>
      <dgm:spPr/>
      <dgm:t>
        <a:bodyPr/>
        <a:lstStyle/>
        <a:p>
          <a:endParaRPr lang="ru-RU"/>
        </a:p>
      </dgm:t>
    </dgm:pt>
    <dgm:pt modelId="{4EF24FC1-19DE-421D-8292-F8AAAF1296EE}" type="pres">
      <dgm:prSet presAssocID="{63577D19-D615-48FB-A89D-87449DA5ADF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4CC8DAD-0EB6-4320-9EF8-1A277BCB902D}" type="pres">
      <dgm:prSet presAssocID="{63577D19-D615-48FB-A89D-87449DA5ADF7}" presName="pyramid" presStyleLbl="node1" presStyleIdx="0" presStyleCnt="1" custScaleX="189128"/>
      <dgm:spPr/>
    </dgm:pt>
    <dgm:pt modelId="{DB8965CD-E62C-44BB-8672-3A7D727608D0}" type="pres">
      <dgm:prSet presAssocID="{63577D19-D615-48FB-A89D-87449DA5ADF7}" presName="theList" presStyleCnt="0"/>
      <dgm:spPr/>
    </dgm:pt>
    <dgm:pt modelId="{C0AA5317-F131-4DF7-9D5D-00259DCE5CBE}" type="pres">
      <dgm:prSet presAssocID="{09D5D6A7-9109-4D8D-B626-F618975E3E52}" presName="aNode" presStyleLbl="fgAcc1" presStyleIdx="0" presStyleCnt="11" custScaleX="173544" custScaleY="39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8E33FE-317E-46C2-9340-AC8FDD236059}" type="pres">
      <dgm:prSet presAssocID="{09D5D6A7-9109-4D8D-B626-F618975E3E52}" presName="aSpace" presStyleCnt="0"/>
      <dgm:spPr/>
    </dgm:pt>
    <dgm:pt modelId="{2A309F26-D51F-48C8-B685-18FA3BF3940F}" type="pres">
      <dgm:prSet presAssocID="{C0917431-8CFD-45D7-9CA7-AE43E6F3A7F9}" presName="aNode" presStyleLbl="fgAcc1" presStyleIdx="1" presStyleCnt="11" custScaleX="173345" custScaleY="37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E4F95-7276-4C80-8124-B83B5EBAB663}" type="pres">
      <dgm:prSet presAssocID="{C0917431-8CFD-45D7-9CA7-AE43E6F3A7F9}" presName="aSpace" presStyleCnt="0"/>
      <dgm:spPr/>
    </dgm:pt>
    <dgm:pt modelId="{7EBEC6ED-7EF4-4861-AC2D-CFD3924E369C}" type="pres">
      <dgm:prSet presAssocID="{EA052D56-453C-497D-B1ED-6E04671C3029}" presName="aNode" presStyleLbl="fgAcc1" presStyleIdx="2" presStyleCnt="11" custScaleX="173051" custScaleY="30530" custLinFactNeighborX="-1543" custLinFactNeighborY="8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5443B-B29C-4231-AA87-B3A3001D6899}" type="pres">
      <dgm:prSet presAssocID="{EA052D56-453C-497D-B1ED-6E04671C3029}" presName="aSpace" presStyleCnt="0"/>
      <dgm:spPr/>
    </dgm:pt>
    <dgm:pt modelId="{9760D1A0-BEF0-43AE-8CB9-C40371D69335}" type="pres">
      <dgm:prSet presAssocID="{EA614D21-7BB8-43A4-9EC6-954B6A3A6F52}" presName="aNode" presStyleLbl="fgAcc1" presStyleIdx="3" presStyleCnt="11" custScaleX="174483" custScaleY="30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45B224-7CC0-43EA-959B-41060483EF84}" type="pres">
      <dgm:prSet presAssocID="{EA614D21-7BB8-43A4-9EC6-954B6A3A6F52}" presName="aSpace" presStyleCnt="0"/>
      <dgm:spPr/>
    </dgm:pt>
    <dgm:pt modelId="{362A7B81-6D1E-422E-B88D-92916A6AE24D}" type="pres">
      <dgm:prSet presAssocID="{2FD548E5-827C-477A-9E66-58EF8648DE68}" presName="aNode" presStyleLbl="fgAcc1" presStyleIdx="4" presStyleCnt="11" custScaleX="176138" custScaleY="33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50A34F-A36A-48F8-B9B5-1627C50CAE29}" type="pres">
      <dgm:prSet presAssocID="{2FD548E5-827C-477A-9E66-58EF8648DE68}" presName="aSpace" presStyleCnt="0"/>
      <dgm:spPr/>
    </dgm:pt>
    <dgm:pt modelId="{6C5EAB79-BB95-4F08-9A36-4BC56DAD9A53}" type="pres">
      <dgm:prSet presAssocID="{92BD637E-848E-4A22-A04D-2636751E4C18}" presName="aNode" presStyleLbl="fgAcc1" presStyleIdx="5" presStyleCnt="11" custScaleX="175310" custScaleY="57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9E9DE-581B-44F6-B5AA-E60ECB87091D}" type="pres">
      <dgm:prSet presAssocID="{92BD637E-848E-4A22-A04D-2636751E4C18}" presName="aSpace" presStyleCnt="0"/>
      <dgm:spPr/>
    </dgm:pt>
    <dgm:pt modelId="{4D5ED158-EDD2-429F-82E4-60F21DEAE06C}" type="pres">
      <dgm:prSet presAssocID="{0E9C7E3C-BA83-4C6E-BAB8-29F294165D82}" presName="aNode" presStyleLbl="fgAcc1" presStyleIdx="6" presStyleCnt="11" custScaleX="173252" custScaleY="30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5D000-4677-4ECD-AADC-E786BDA1A82E}" type="pres">
      <dgm:prSet presAssocID="{0E9C7E3C-BA83-4C6E-BAB8-29F294165D82}" presName="aSpace" presStyleCnt="0"/>
      <dgm:spPr/>
    </dgm:pt>
    <dgm:pt modelId="{8403B20D-87E3-4BEA-BBFD-DD054F827D3E}" type="pres">
      <dgm:prSet presAssocID="{C52D15AF-D5B5-4673-AB15-12BF9CD8AD68}" presName="aNode" presStyleLbl="fgAcc1" presStyleIdx="7" presStyleCnt="11" custScaleX="173252" custScaleY="43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F41C3C-C746-46AF-9366-FF564DDE13CA}" type="pres">
      <dgm:prSet presAssocID="{C52D15AF-D5B5-4673-AB15-12BF9CD8AD68}" presName="aSpace" presStyleCnt="0"/>
      <dgm:spPr/>
    </dgm:pt>
    <dgm:pt modelId="{E1B37770-0C92-49E3-AB84-1B3012ECD019}" type="pres">
      <dgm:prSet presAssocID="{236D7B74-131B-42EA-89D8-57E2CE20E029}" presName="aNode" presStyleLbl="fgAcc1" presStyleIdx="8" presStyleCnt="11" custScaleX="174747" custScaleY="503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BC2D50-0D80-4BEA-8FDA-117CEA5CDCA2}" type="pres">
      <dgm:prSet presAssocID="{236D7B74-131B-42EA-89D8-57E2CE20E029}" presName="aSpace" presStyleCnt="0"/>
      <dgm:spPr/>
    </dgm:pt>
    <dgm:pt modelId="{90E07C31-FD4B-4CB1-B267-8BE4D3DBEB57}" type="pres">
      <dgm:prSet presAssocID="{51B9FE51-4D53-40E1-AAEE-C51BE8362021}" presName="aNode" presStyleLbl="fgAcc1" presStyleIdx="9" presStyleCnt="11" custScaleX="173252" custScaleY="578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2309A-89F5-44D6-98EB-116705A76371}" type="pres">
      <dgm:prSet presAssocID="{51B9FE51-4D53-40E1-AAEE-C51BE8362021}" presName="aSpace" presStyleCnt="0"/>
      <dgm:spPr/>
    </dgm:pt>
    <dgm:pt modelId="{0DE8000F-E114-4E26-BBEB-443B1D960548}" type="pres">
      <dgm:prSet presAssocID="{8266E14D-D0F0-4EBB-A7D6-C6749AA03BA6}" presName="aNode" presStyleLbl="fgAcc1" presStyleIdx="10" presStyleCnt="11" custScaleX="192966" custScaleY="70113" custLinFactY="1169" custLinFactNeighborX="-5292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F8A5BE-9169-45D6-9732-C5735267A1CA}" type="pres">
      <dgm:prSet presAssocID="{8266E14D-D0F0-4EBB-A7D6-C6749AA03BA6}" presName="aSpace" presStyleCnt="0"/>
      <dgm:spPr/>
    </dgm:pt>
  </dgm:ptLst>
  <dgm:cxnLst>
    <dgm:cxn modelId="{B8336DF4-F89E-4B31-A846-078061E41877}" srcId="{63577D19-D615-48FB-A89D-87449DA5ADF7}" destId="{2FD548E5-827C-477A-9E66-58EF8648DE68}" srcOrd="4" destOrd="0" parTransId="{29DD44DD-7508-4292-9ED5-16332427922C}" sibTransId="{7E6795A2-27BC-425A-B000-72EA5A752ECB}"/>
    <dgm:cxn modelId="{A2593170-12FE-4C8C-8C03-D890FFC8DE3A}" type="presOf" srcId="{92BD637E-848E-4A22-A04D-2636751E4C18}" destId="{6C5EAB79-BB95-4F08-9A36-4BC56DAD9A53}" srcOrd="0" destOrd="0" presId="urn:microsoft.com/office/officeart/2005/8/layout/pyramid2"/>
    <dgm:cxn modelId="{99009B65-5EE2-4E78-B674-31BF94C62CCF}" type="presOf" srcId="{EA052D56-453C-497D-B1ED-6E04671C3029}" destId="{7EBEC6ED-7EF4-4861-AC2D-CFD3924E369C}" srcOrd="0" destOrd="0" presId="urn:microsoft.com/office/officeart/2005/8/layout/pyramid2"/>
    <dgm:cxn modelId="{E072C7A6-D32C-43BD-B670-144CD7FF04E2}" srcId="{63577D19-D615-48FB-A89D-87449DA5ADF7}" destId="{92BD637E-848E-4A22-A04D-2636751E4C18}" srcOrd="5" destOrd="0" parTransId="{CBF5A905-5E5E-432F-88DB-60DAE405F450}" sibTransId="{5D2FD3C7-1CA2-4096-95B0-32FF7BD1C7CE}"/>
    <dgm:cxn modelId="{3DE61B53-A68D-41A1-A8A3-D3E31AFC83C8}" srcId="{63577D19-D615-48FB-A89D-87449DA5ADF7}" destId="{09D5D6A7-9109-4D8D-B626-F618975E3E52}" srcOrd="0" destOrd="0" parTransId="{52AE0DC2-4EC6-475B-9A1A-D73B4FD4C8CC}" sibTransId="{663284C1-9723-492B-ADC7-8259E9348C53}"/>
    <dgm:cxn modelId="{78FE49F3-CDE7-4D61-8F11-0567592A37D7}" srcId="{63577D19-D615-48FB-A89D-87449DA5ADF7}" destId="{51B9FE51-4D53-40E1-AAEE-C51BE8362021}" srcOrd="9" destOrd="0" parTransId="{56273259-0C79-4D3D-A517-FF7E944BB2FD}" sibTransId="{00DE71EA-1E0E-420B-915B-3CE7D8FA0182}"/>
    <dgm:cxn modelId="{24398EC2-5E08-4834-8138-451983E6C767}" srcId="{63577D19-D615-48FB-A89D-87449DA5ADF7}" destId="{EA614D21-7BB8-43A4-9EC6-954B6A3A6F52}" srcOrd="3" destOrd="0" parTransId="{F392ABBD-4511-4C8F-B736-45072A5C428F}" sibTransId="{973A9CF1-4666-4122-A095-D79DB5362525}"/>
    <dgm:cxn modelId="{B2CB93D5-7B69-4142-908C-B37536CB5C6B}" type="presOf" srcId="{09D5D6A7-9109-4D8D-B626-F618975E3E52}" destId="{C0AA5317-F131-4DF7-9D5D-00259DCE5CBE}" srcOrd="0" destOrd="0" presId="urn:microsoft.com/office/officeart/2005/8/layout/pyramid2"/>
    <dgm:cxn modelId="{10B10D55-357D-485A-9CAA-70DCAB9F4DB6}" type="presOf" srcId="{51B9FE51-4D53-40E1-AAEE-C51BE8362021}" destId="{90E07C31-FD4B-4CB1-B267-8BE4D3DBEB57}" srcOrd="0" destOrd="0" presId="urn:microsoft.com/office/officeart/2005/8/layout/pyramid2"/>
    <dgm:cxn modelId="{5F1E00D4-0CE9-4877-9BB2-F03F2658C323}" srcId="{63577D19-D615-48FB-A89D-87449DA5ADF7}" destId="{C52D15AF-D5B5-4673-AB15-12BF9CD8AD68}" srcOrd="7" destOrd="0" parTransId="{A925F906-4171-4F89-AFA9-3F10CB7BF7ED}" sibTransId="{C8A4FF26-28A1-41F6-AB16-AD67DFC35C71}"/>
    <dgm:cxn modelId="{979FAF96-E1E2-45E0-A88D-FF4DE79BB97C}" srcId="{63577D19-D615-48FB-A89D-87449DA5ADF7}" destId="{0E9C7E3C-BA83-4C6E-BAB8-29F294165D82}" srcOrd="6" destOrd="0" parTransId="{749D12EA-D0E6-408B-8935-0F543ACA7969}" sibTransId="{B08153C9-8541-41B2-8E2F-155B4BA92EF8}"/>
    <dgm:cxn modelId="{D3F84A30-02F8-4AC9-AB15-C6EF3810AEF2}" type="presOf" srcId="{2FD548E5-827C-477A-9E66-58EF8648DE68}" destId="{362A7B81-6D1E-422E-B88D-92916A6AE24D}" srcOrd="0" destOrd="0" presId="urn:microsoft.com/office/officeart/2005/8/layout/pyramid2"/>
    <dgm:cxn modelId="{6759B4AE-A2FC-4D84-80BD-4188FC66451B}" type="presOf" srcId="{63577D19-D615-48FB-A89D-87449DA5ADF7}" destId="{4EF24FC1-19DE-421D-8292-F8AAAF1296EE}" srcOrd="0" destOrd="0" presId="urn:microsoft.com/office/officeart/2005/8/layout/pyramid2"/>
    <dgm:cxn modelId="{DE27ADDF-23A9-4CD6-B758-6CC48EB4E57E}" srcId="{63577D19-D615-48FB-A89D-87449DA5ADF7}" destId="{236D7B74-131B-42EA-89D8-57E2CE20E029}" srcOrd="8" destOrd="0" parTransId="{04066BAD-E5BE-419C-AB8F-3F3816165898}" sibTransId="{2D14EA82-A367-4EDC-BA49-075B15CE550E}"/>
    <dgm:cxn modelId="{FFC2647D-CA89-4F90-A6E2-6E00D3742B66}" srcId="{63577D19-D615-48FB-A89D-87449DA5ADF7}" destId="{8266E14D-D0F0-4EBB-A7D6-C6749AA03BA6}" srcOrd="10" destOrd="0" parTransId="{67A926A1-36A6-4318-84E7-9D80770719BE}" sibTransId="{C261D9FB-2160-4CAD-91AE-D91D2FEF8B00}"/>
    <dgm:cxn modelId="{D5AFB97E-229D-48EC-9F58-C2FFFB28FDBE}" type="presOf" srcId="{EA614D21-7BB8-43A4-9EC6-954B6A3A6F52}" destId="{9760D1A0-BEF0-43AE-8CB9-C40371D69335}" srcOrd="0" destOrd="0" presId="urn:microsoft.com/office/officeart/2005/8/layout/pyramid2"/>
    <dgm:cxn modelId="{C37E53D4-56F6-4006-9463-50209844F057}" srcId="{63577D19-D615-48FB-A89D-87449DA5ADF7}" destId="{C0917431-8CFD-45D7-9CA7-AE43E6F3A7F9}" srcOrd="1" destOrd="0" parTransId="{069265E1-BCD2-40B4-9EB8-505741CF1F72}" sibTransId="{AE7DA33E-8A35-460A-94B6-9B0B2C50AEE8}"/>
    <dgm:cxn modelId="{09C49D4B-9868-47B1-8574-B29910658394}" type="presOf" srcId="{0E9C7E3C-BA83-4C6E-BAB8-29F294165D82}" destId="{4D5ED158-EDD2-429F-82E4-60F21DEAE06C}" srcOrd="0" destOrd="0" presId="urn:microsoft.com/office/officeart/2005/8/layout/pyramid2"/>
    <dgm:cxn modelId="{FC30D25F-1A5D-4E91-B6E5-8179EF5ABF4E}" srcId="{63577D19-D615-48FB-A89D-87449DA5ADF7}" destId="{EA052D56-453C-497D-B1ED-6E04671C3029}" srcOrd="2" destOrd="0" parTransId="{E0B53EB3-C800-49B6-B816-8384D4623928}" sibTransId="{BDADE655-0724-4896-B2E4-B08D5165A71C}"/>
    <dgm:cxn modelId="{05FDCA7B-2670-4678-8265-0BF798CBD412}" type="presOf" srcId="{C52D15AF-D5B5-4673-AB15-12BF9CD8AD68}" destId="{8403B20D-87E3-4BEA-BBFD-DD054F827D3E}" srcOrd="0" destOrd="0" presId="urn:microsoft.com/office/officeart/2005/8/layout/pyramid2"/>
    <dgm:cxn modelId="{5058C454-DB68-4C13-972F-ABB076DDCA71}" type="presOf" srcId="{236D7B74-131B-42EA-89D8-57E2CE20E029}" destId="{E1B37770-0C92-49E3-AB84-1B3012ECD019}" srcOrd="0" destOrd="0" presId="urn:microsoft.com/office/officeart/2005/8/layout/pyramid2"/>
    <dgm:cxn modelId="{C5FC9967-2013-49ED-838D-536798F0A828}" type="presOf" srcId="{C0917431-8CFD-45D7-9CA7-AE43E6F3A7F9}" destId="{2A309F26-D51F-48C8-B685-18FA3BF3940F}" srcOrd="0" destOrd="0" presId="urn:microsoft.com/office/officeart/2005/8/layout/pyramid2"/>
    <dgm:cxn modelId="{DF249ACA-111E-42F0-8057-3DC8CC9774BF}" type="presOf" srcId="{8266E14D-D0F0-4EBB-A7D6-C6749AA03BA6}" destId="{0DE8000F-E114-4E26-BBEB-443B1D960548}" srcOrd="0" destOrd="0" presId="urn:microsoft.com/office/officeart/2005/8/layout/pyramid2"/>
    <dgm:cxn modelId="{B7A4AE6F-620E-4D37-855A-4A99D4C20906}" type="presParOf" srcId="{4EF24FC1-19DE-421D-8292-F8AAAF1296EE}" destId="{64CC8DAD-0EB6-4320-9EF8-1A277BCB902D}" srcOrd="0" destOrd="0" presId="urn:microsoft.com/office/officeart/2005/8/layout/pyramid2"/>
    <dgm:cxn modelId="{B5644498-617F-4F6B-B0C0-94CFB2B07E2E}" type="presParOf" srcId="{4EF24FC1-19DE-421D-8292-F8AAAF1296EE}" destId="{DB8965CD-E62C-44BB-8672-3A7D727608D0}" srcOrd="1" destOrd="0" presId="urn:microsoft.com/office/officeart/2005/8/layout/pyramid2"/>
    <dgm:cxn modelId="{3FD92E70-CA95-403F-9B7B-A70DA05C4934}" type="presParOf" srcId="{DB8965CD-E62C-44BB-8672-3A7D727608D0}" destId="{C0AA5317-F131-4DF7-9D5D-00259DCE5CBE}" srcOrd="0" destOrd="0" presId="urn:microsoft.com/office/officeart/2005/8/layout/pyramid2"/>
    <dgm:cxn modelId="{FE4A2C8F-0AAB-4279-A6F8-D41A8A680B7D}" type="presParOf" srcId="{DB8965CD-E62C-44BB-8672-3A7D727608D0}" destId="{D68E33FE-317E-46C2-9340-AC8FDD236059}" srcOrd="1" destOrd="0" presId="urn:microsoft.com/office/officeart/2005/8/layout/pyramid2"/>
    <dgm:cxn modelId="{AFD5AEBA-44F5-47E5-93C8-2195B8C562AC}" type="presParOf" srcId="{DB8965CD-E62C-44BB-8672-3A7D727608D0}" destId="{2A309F26-D51F-48C8-B685-18FA3BF3940F}" srcOrd="2" destOrd="0" presId="urn:microsoft.com/office/officeart/2005/8/layout/pyramid2"/>
    <dgm:cxn modelId="{CA8A24A2-287E-4940-9F14-25D3A4941A19}" type="presParOf" srcId="{DB8965CD-E62C-44BB-8672-3A7D727608D0}" destId="{52EE4F95-7276-4C80-8124-B83B5EBAB663}" srcOrd="3" destOrd="0" presId="urn:microsoft.com/office/officeart/2005/8/layout/pyramid2"/>
    <dgm:cxn modelId="{F70A4A57-205D-45A3-B231-0A2ACCCF912E}" type="presParOf" srcId="{DB8965CD-E62C-44BB-8672-3A7D727608D0}" destId="{7EBEC6ED-7EF4-4861-AC2D-CFD3924E369C}" srcOrd="4" destOrd="0" presId="urn:microsoft.com/office/officeart/2005/8/layout/pyramid2"/>
    <dgm:cxn modelId="{4C80DDDC-2480-427C-8136-83081DE9A8A9}" type="presParOf" srcId="{DB8965CD-E62C-44BB-8672-3A7D727608D0}" destId="{A095443B-B29C-4231-AA87-B3A3001D6899}" srcOrd="5" destOrd="0" presId="urn:microsoft.com/office/officeart/2005/8/layout/pyramid2"/>
    <dgm:cxn modelId="{576C9DEB-4911-48A9-BF52-60CAAEFDB50E}" type="presParOf" srcId="{DB8965CD-E62C-44BB-8672-3A7D727608D0}" destId="{9760D1A0-BEF0-43AE-8CB9-C40371D69335}" srcOrd="6" destOrd="0" presId="urn:microsoft.com/office/officeart/2005/8/layout/pyramid2"/>
    <dgm:cxn modelId="{5FB76D38-C6D7-4FF6-AC44-325B7FA6738E}" type="presParOf" srcId="{DB8965CD-E62C-44BB-8672-3A7D727608D0}" destId="{4A45B224-7CC0-43EA-959B-41060483EF84}" srcOrd="7" destOrd="0" presId="urn:microsoft.com/office/officeart/2005/8/layout/pyramid2"/>
    <dgm:cxn modelId="{AA66EDB2-F6B0-4C25-9928-A434CACBAADF}" type="presParOf" srcId="{DB8965CD-E62C-44BB-8672-3A7D727608D0}" destId="{362A7B81-6D1E-422E-B88D-92916A6AE24D}" srcOrd="8" destOrd="0" presId="urn:microsoft.com/office/officeart/2005/8/layout/pyramid2"/>
    <dgm:cxn modelId="{678D25A6-7D10-4217-96F9-AC92D72E94CC}" type="presParOf" srcId="{DB8965CD-E62C-44BB-8672-3A7D727608D0}" destId="{2250A34F-A36A-48F8-B9B5-1627C50CAE29}" srcOrd="9" destOrd="0" presId="urn:microsoft.com/office/officeart/2005/8/layout/pyramid2"/>
    <dgm:cxn modelId="{8F7D04B0-4E04-42D9-8064-13D3C3721586}" type="presParOf" srcId="{DB8965CD-E62C-44BB-8672-3A7D727608D0}" destId="{6C5EAB79-BB95-4F08-9A36-4BC56DAD9A53}" srcOrd="10" destOrd="0" presId="urn:microsoft.com/office/officeart/2005/8/layout/pyramid2"/>
    <dgm:cxn modelId="{B2B106D5-0B6E-41B1-9B9F-6EC7E719D329}" type="presParOf" srcId="{DB8965CD-E62C-44BB-8672-3A7D727608D0}" destId="{0B29E9DE-581B-44F6-B5AA-E60ECB87091D}" srcOrd="11" destOrd="0" presId="urn:microsoft.com/office/officeart/2005/8/layout/pyramid2"/>
    <dgm:cxn modelId="{9001A3AE-308F-42CA-ACED-F4803DCB11CE}" type="presParOf" srcId="{DB8965CD-E62C-44BB-8672-3A7D727608D0}" destId="{4D5ED158-EDD2-429F-82E4-60F21DEAE06C}" srcOrd="12" destOrd="0" presId="urn:microsoft.com/office/officeart/2005/8/layout/pyramid2"/>
    <dgm:cxn modelId="{4DE3E64F-9EC3-4CD9-ADCB-F617A7AAA882}" type="presParOf" srcId="{DB8965CD-E62C-44BB-8672-3A7D727608D0}" destId="{3225D000-4677-4ECD-AADC-E786BDA1A82E}" srcOrd="13" destOrd="0" presId="urn:microsoft.com/office/officeart/2005/8/layout/pyramid2"/>
    <dgm:cxn modelId="{EF16F774-AA34-4D2C-B6DD-6402DCA07F0C}" type="presParOf" srcId="{DB8965CD-E62C-44BB-8672-3A7D727608D0}" destId="{8403B20D-87E3-4BEA-BBFD-DD054F827D3E}" srcOrd="14" destOrd="0" presId="urn:microsoft.com/office/officeart/2005/8/layout/pyramid2"/>
    <dgm:cxn modelId="{2690D280-124B-40D2-8410-54369D96F229}" type="presParOf" srcId="{DB8965CD-E62C-44BB-8672-3A7D727608D0}" destId="{ABF41C3C-C746-46AF-9366-FF564DDE13CA}" srcOrd="15" destOrd="0" presId="urn:microsoft.com/office/officeart/2005/8/layout/pyramid2"/>
    <dgm:cxn modelId="{E6208B96-650B-4B31-A246-1A204D7780CC}" type="presParOf" srcId="{DB8965CD-E62C-44BB-8672-3A7D727608D0}" destId="{E1B37770-0C92-49E3-AB84-1B3012ECD019}" srcOrd="16" destOrd="0" presId="urn:microsoft.com/office/officeart/2005/8/layout/pyramid2"/>
    <dgm:cxn modelId="{6BA76D0C-05F6-44AF-9283-7BBEF3B04CC8}" type="presParOf" srcId="{DB8965CD-E62C-44BB-8672-3A7D727608D0}" destId="{99BC2D50-0D80-4BEA-8FDA-117CEA5CDCA2}" srcOrd="17" destOrd="0" presId="urn:microsoft.com/office/officeart/2005/8/layout/pyramid2"/>
    <dgm:cxn modelId="{338B9E57-2F22-4618-B941-1BD6F02875BD}" type="presParOf" srcId="{DB8965CD-E62C-44BB-8672-3A7D727608D0}" destId="{90E07C31-FD4B-4CB1-B267-8BE4D3DBEB57}" srcOrd="18" destOrd="0" presId="urn:microsoft.com/office/officeart/2005/8/layout/pyramid2"/>
    <dgm:cxn modelId="{CF119685-DD9B-4DAF-B626-4093292EA281}" type="presParOf" srcId="{DB8965CD-E62C-44BB-8672-3A7D727608D0}" destId="{3C02309A-89F5-44D6-98EB-116705A76371}" srcOrd="19" destOrd="0" presId="urn:microsoft.com/office/officeart/2005/8/layout/pyramid2"/>
    <dgm:cxn modelId="{725F6E53-3154-4053-8E9D-FD851079AEE3}" type="presParOf" srcId="{DB8965CD-E62C-44BB-8672-3A7D727608D0}" destId="{0DE8000F-E114-4E26-BBEB-443B1D960548}" srcOrd="20" destOrd="0" presId="urn:microsoft.com/office/officeart/2005/8/layout/pyramid2"/>
    <dgm:cxn modelId="{ABAF8AD5-62CD-430B-B7F3-8CE87CC55956}" type="presParOf" srcId="{DB8965CD-E62C-44BB-8672-3A7D727608D0}" destId="{90F8A5BE-9169-45D6-9732-C5735267A1CA}" srcOrd="2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577D19-D615-48FB-A89D-87449DA5ADF7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5D6A7-9109-4D8D-B626-F618975E3E52}">
      <dgm:prSet phldrT="[Текст]" custT="1"/>
      <dgm:spPr/>
      <dgm:t>
        <a:bodyPr/>
        <a:lstStyle/>
        <a:p>
          <a:r>
            <a:rPr lang="ru-RU" sz="1400" b="1" dirty="0" err="1">
              <a:solidFill>
                <a:srgbClr val="7030A0"/>
              </a:solidFill>
            </a:rPr>
            <a:t>Антикоррупционная</a:t>
          </a:r>
          <a:r>
            <a:rPr lang="ru-RU" sz="1400" b="1" dirty="0">
              <a:solidFill>
                <a:srgbClr val="7030A0"/>
              </a:solidFill>
            </a:rPr>
            <a:t> экспертиза правовых норм</a:t>
          </a:r>
        </a:p>
      </dgm:t>
    </dgm:pt>
    <dgm:pt modelId="{52AE0DC2-4EC6-475B-9A1A-D73B4FD4C8CC}" type="parTrans" cxnId="{3DE61B53-A68D-41A1-A8A3-D3E31AFC83C8}">
      <dgm:prSet/>
      <dgm:spPr/>
      <dgm:t>
        <a:bodyPr/>
        <a:lstStyle/>
        <a:p>
          <a:endParaRPr lang="ru-RU"/>
        </a:p>
      </dgm:t>
    </dgm:pt>
    <dgm:pt modelId="{663284C1-9723-492B-ADC7-8259E9348C53}" type="sibTrans" cxnId="{3DE61B53-A68D-41A1-A8A3-D3E31AFC83C8}">
      <dgm:prSet/>
      <dgm:spPr/>
      <dgm:t>
        <a:bodyPr/>
        <a:lstStyle/>
        <a:p>
          <a:endParaRPr lang="ru-RU"/>
        </a:p>
      </dgm:t>
    </dgm:pt>
    <dgm:pt modelId="{C0917431-8CFD-45D7-9CA7-AE43E6F3A7F9}">
      <dgm:prSet phldrT="[Текст]"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Информационное обеспечение граждан</a:t>
          </a:r>
        </a:p>
      </dgm:t>
    </dgm:pt>
    <dgm:pt modelId="{069265E1-BCD2-40B4-9EB8-505741CF1F72}" type="parTrans" cxnId="{C37E53D4-56F6-4006-9463-50209844F057}">
      <dgm:prSet/>
      <dgm:spPr/>
      <dgm:t>
        <a:bodyPr/>
        <a:lstStyle/>
        <a:p>
          <a:endParaRPr lang="ru-RU"/>
        </a:p>
      </dgm:t>
    </dgm:pt>
    <dgm:pt modelId="{AE7DA33E-8A35-460A-94B6-9B0B2C50AEE8}" type="sibTrans" cxnId="{C37E53D4-56F6-4006-9463-50209844F057}">
      <dgm:prSet/>
      <dgm:spPr/>
      <dgm:t>
        <a:bodyPr/>
        <a:lstStyle/>
        <a:p>
          <a:endParaRPr lang="ru-RU"/>
        </a:p>
      </dgm:t>
    </dgm:pt>
    <dgm:pt modelId="{EA052D56-453C-497D-B1ED-6E04671C3029}">
      <dgm:prSet phldrT="[Текст]"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Открытость власти</a:t>
          </a:r>
        </a:p>
      </dgm:t>
    </dgm:pt>
    <dgm:pt modelId="{E0B53EB3-C800-49B6-B816-8384D4623928}" type="parTrans" cxnId="{FC30D25F-1A5D-4E91-B6E5-8179EF5ABF4E}">
      <dgm:prSet/>
      <dgm:spPr/>
      <dgm:t>
        <a:bodyPr/>
        <a:lstStyle/>
        <a:p>
          <a:endParaRPr lang="ru-RU"/>
        </a:p>
      </dgm:t>
    </dgm:pt>
    <dgm:pt modelId="{BDADE655-0724-4896-B2E4-B08D5165A71C}" type="sibTrans" cxnId="{FC30D25F-1A5D-4E91-B6E5-8179EF5ABF4E}">
      <dgm:prSet/>
      <dgm:spPr/>
      <dgm:t>
        <a:bodyPr/>
        <a:lstStyle/>
        <a:p>
          <a:endParaRPr lang="ru-RU"/>
        </a:p>
      </dgm:t>
    </dgm:pt>
    <dgm:pt modelId="{EA614D21-7BB8-43A4-9EC6-954B6A3A6F52}">
      <dgm:prSet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Регламентация деятельности власти</a:t>
          </a:r>
        </a:p>
      </dgm:t>
    </dgm:pt>
    <dgm:pt modelId="{F392ABBD-4511-4C8F-B736-45072A5C428F}" type="parTrans" cxnId="{24398EC2-5E08-4834-8138-451983E6C767}">
      <dgm:prSet/>
      <dgm:spPr/>
      <dgm:t>
        <a:bodyPr/>
        <a:lstStyle/>
        <a:p>
          <a:endParaRPr lang="ru-RU"/>
        </a:p>
      </dgm:t>
    </dgm:pt>
    <dgm:pt modelId="{973A9CF1-4666-4122-A095-D79DB5362525}" type="sibTrans" cxnId="{24398EC2-5E08-4834-8138-451983E6C767}">
      <dgm:prSet/>
      <dgm:spPr/>
      <dgm:t>
        <a:bodyPr/>
        <a:lstStyle/>
        <a:p>
          <a:endParaRPr lang="ru-RU"/>
        </a:p>
      </dgm:t>
    </dgm:pt>
    <dgm:pt modelId="{2FD548E5-827C-477A-9E66-58EF8648DE68}">
      <dgm:prSet phldrT="[Текст]" custT="1"/>
      <dgm:spPr/>
      <dgm:t>
        <a:bodyPr/>
        <a:lstStyle/>
        <a:p>
          <a:r>
            <a:rPr lang="ru-RU" sz="1400" b="1" dirty="0">
              <a:solidFill>
                <a:srgbClr val="7030A0"/>
              </a:solidFill>
            </a:rPr>
            <a:t>Неотвратимость ответственности</a:t>
          </a:r>
        </a:p>
      </dgm:t>
    </dgm:pt>
    <dgm:pt modelId="{29DD44DD-7508-4292-9ED5-16332427922C}" type="parTrans" cxnId="{B8336DF4-F89E-4B31-A846-078061E41877}">
      <dgm:prSet/>
      <dgm:spPr/>
      <dgm:t>
        <a:bodyPr/>
        <a:lstStyle/>
        <a:p>
          <a:endParaRPr lang="ru-RU"/>
        </a:p>
      </dgm:t>
    </dgm:pt>
    <dgm:pt modelId="{7E6795A2-27BC-425A-B000-72EA5A752ECB}" type="sibTrans" cxnId="{B8336DF4-F89E-4B31-A846-078061E41877}">
      <dgm:prSet/>
      <dgm:spPr/>
      <dgm:t>
        <a:bodyPr/>
        <a:lstStyle/>
        <a:p>
          <a:endParaRPr lang="ru-RU"/>
        </a:p>
      </dgm:t>
    </dgm:pt>
    <dgm:pt modelId="{92BD637E-848E-4A22-A04D-2636751E4C1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7030A0"/>
              </a:solidFill>
            </a:rPr>
            <a:t>Повышение социального статуса </a:t>
          </a:r>
          <a:r>
            <a:rPr lang="ru-RU" sz="1400" b="1" dirty="0">
              <a:solidFill>
                <a:srgbClr val="7030A0"/>
              </a:solidFill>
            </a:rPr>
            <a:t>служащих</a:t>
          </a:r>
        </a:p>
      </dgm:t>
    </dgm:pt>
    <dgm:pt modelId="{CBF5A905-5E5E-432F-88DB-60DAE405F450}" type="parTrans" cxnId="{E072C7A6-D32C-43BD-B670-144CD7FF04E2}">
      <dgm:prSet/>
      <dgm:spPr/>
      <dgm:t>
        <a:bodyPr/>
        <a:lstStyle/>
        <a:p>
          <a:endParaRPr lang="ru-RU"/>
        </a:p>
      </dgm:t>
    </dgm:pt>
    <dgm:pt modelId="{5D2FD3C7-1CA2-4096-95B0-32FF7BD1C7CE}" type="sibTrans" cxnId="{E072C7A6-D32C-43BD-B670-144CD7FF04E2}">
      <dgm:prSet/>
      <dgm:spPr/>
      <dgm:t>
        <a:bodyPr/>
        <a:lstStyle/>
        <a:p>
          <a:endParaRPr lang="ru-RU"/>
        </a:p>
      </dgm:t>
    </dgm:pt>
    <dgm:pt modelId="{8266E14D-D0F0-4EBB-A7D6-C6749AA03BA6}">
      <dgm:prSet phldrT="[Текст]" custT="1"/>
      <dgm:spPr/>
      <dgm:t>
        <a:bodyPr/>
        <a:lstStyle/>
        <a:p>
          <a:r>
            <a:rPr lang="ru-RU" sz="1800" b="1" dirty="0">
              <a:solidFill>
                <a:srgbClr val="C00000"/>
              </a:solidFill>
            </a:rPr>
            <a:t>АНТИКОРРУПЦИОННЫЕ МЕРЫ ОБЩЕГО ХАРАКТЕРА</a:t>
          </a:r>
        </a:p>
      </dgm:t>
    </dgm:pt>
    <dgm:pt modelId="{67A926A1-36A6-4318-84E7-9D80770719BE}" type="parTrans" cxnId="{FFC2647D-CA89-4F90-A6E2-6E00D3742B66}">
      <dgm:prSet/>
      <dgm:spPr/>
      <dgm:t>
        <a:bodyPr/>
        <a:lstStyle/>
        <a:p>
          <a:endParaRPr lang="ru-RU"/>
        </a:p>
      </dgm:t>
    </dgm:pt>
    <dgm:pt modelId="{C261D9FB-2160-4CAD-91AE-D91D2FEF8B00}" type="sibTrans" cxnId="{FFC2647D-CA89-4F90-A6E2-6E00D3742B66}">
      <dgm:prSet/>
      <dgm:spPr/>
      <dgm:t>
        <a:bodyPr/>
        <a:lstStyle/>
        <a:p>
          <a:endParaRPr lang="ru-RU"/>
        </a:p>
      </dgm:t>
    </dgm:pt>
    <dgm:pt modelId="{4EF24FC1-19DE-421D-8292-F8AAAF1296EE}" type="pres">
      <dgm:prSet presAssocID="{63577D19-D615-48FB-A89D-87449DA5ADF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4CC8DAD-0EB6-4320-9EF8-1A277BCB902D}" type="pres">
      <dgm:prSet presAssocID="{63577D19-D615-48FB-A89D-87449DA5ADF7}" presName="pyramid" presStyleLbl="node1" presStyleIdx="0" presStyleCnt="1" custScaleX="190586" custScaleY="98469"/>
      <dgm:spPr/>
    </dgm:pt>
    <dgm:pt modelId="{DB8965CD-E62C-44BB-8672-3A7D727608D0}" type="pres">
      <dgm:prSet presAssocID="{63577D19-D615-48FB-A89D-87449DA5ADF7}" presName="theList" presStyleCnt="0"/>
      <dgm:spPr/>
    </dgm:pt>
    <dgm:pt modelId="{C0AA5317-F131-4DF7-9D5D-00259DCE5CBE}" type="pres">
      <dgm:prSet presAssocID="{09D5D6A7-9109-4D8D-B626-F618975E3E52}" presName="aNode" presStyleLbl="fgAcc1" presStyleIdx="0" presStyleCnt="7" custScaleX="173544" custScaleY="39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8E33FE-317E-46C2-9340-AC8FDD236059}" type="pres">
      <dgm:prSet presAssocID="{09D5D6A7-9109-4D8D-B626-F618975E3E52}" presName="aSpace" presStyleCnt="0"/>
      <dgm:spPr/>
    </dgm:pt>
    <dgm:pt modelId="{2A309F26-D51F-48C8-B685-18FA3BF3940F}" type="pres">
      <dgm:prSet presAssocID="{C0917431-8CFD-45D7-9CA7-AE43E6F3A7F9}" presName="aNode" presStyleLbl="fgAcc1" presStyleIdx="1" presStyleCnt="7" custScaleX="173345" custScaleY="37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E4F95-7276-4C80-8124-B83B5EBAB663}" type="pres">
      <dgm:prSet presAssocID="{C0917431-8CFD-45D7-9CA7-AE43E6F3A7F9}" presName="aSpace" presStyleCnt="0"/>
      <dgm:spPr/>
    </dgm:pt>
    <dgm:pt modelId="{7EBEC6ED-7EF4-4861-AC2D-CFD3924E369C}" type="pres">
      <dgm:prSet presAssocID="{EA052D56-453C-497D-B1ED-6E04671C3029}" presName="aNode" presStyleLbl="fgAcc1" presStyleIdx="2" presStyleCnt="7" custScaleX="173051" custScaleY="30530" custLinFactNeighborX="-1543" custLinFactNeighborY="8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5443B-B29C-4231-AA87-B3A3001D6899}" type="pres">
      <dgm:prSet presAssocID="{EA052D56-453C-497D-B1ED-6E04671C3029}" presName="aSpace" presStyleCnt="0"/>
      <dgm:spPr/>
    </dgm:pt>
    <dgm:pt modelId="{9760D1A0-BEF0-43AE-8CB9-C40371D69335}" type="pres">
      <dgm:prSet presAssocID="{EA614D21-7BB8-43A4-9EC6-954B6A3A6F52}" presName="aNode" presStyleLbl="fgAcc1" presStyleIdx="3" presStyleCnt="7" custScaleX="174483" custScaleY="30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45B224-7CC0-43EA-959B-41060483EF84}" type="pres">
      <dgm:prSet presAssocID="{EA614D21-7BB8-43A4-9EC6-954B6A3A6F52}" presName="aSpace" presStyleCnt="0"/>
      <dgm:spPr/>
    </dgm:pt>
    <dgm:pt modelId="{362A7B81-6D1E-422E-B88D-92916A6AE24D}" type="pres">
      <dgm:prSet presAssocID="{2FD548E5-827C-477A-9E66-58EF8648DE68}" presName="aNode" presStyleLbl="fgAcc1" presStyleIdx="4" presStyleCnt="7" custScaleX="176138" custScaleY="33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50A34F-A36A-48F8-B9B5-1627C50CAE29}" type="pres">
      <dgm:prSet presAssocID="{2FD548E5-827C-477A-9E66-58EF8648DE68}" presName="aSpace" presStyleCnt="0"/>
      <dgm:spPr/>
    </dgm:pt>
    <dgm:pt modelId="{6C5EAB79-BB95-4F08-9A36-4BC56DAD9A53}" type="pres">
      <dgm:prSet presAssocID="{92BD637E-848E-4A22-A04D-2636751E4C18}" presName="aNode" presStyleLbl="fgAcc1" presStyleIdx="5" presStyleCnt="7" custScaleX="175310" custScaleY="33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9E9DE-581B-44F6-B5AA-E60ECB87091D}" type="pres">
      <dgm:prSet presAssocID="{92BD637E-848E-4A22-A04D-2636751E4C18}" presName="aSpace" presStyleCnt="0"/>
      <dgm:spPr/>
    </dgm:pt>
    <dgm:pt modelId="{0DE8000F-E114-4E26-BBEB-443B1D960548}" type="pres">
      <dgm:prSet presAssocID="{8266E14D-D0F0-4EBB-A7D6-C6749AA03BA6}" presName="aNode" presStyleLbl="fgAcc1" presStyleIdx="6" presStyleCnt="7" custScaleX="192966" custScaleY="70113" custLinFactY="1169" custLinFactNeighborX="-5292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F8A5BE-9169-45D6-9732-C5735267A1CA}" type="pres">
      <dgm:prSet presAssocID="{8266E14D-D0F0-4EBB-A7D6-C6749AA03BA6}" presName="aSpace" presStyleCnt="0"/>
      <dgm:spPr/>
    </dgm:pt>
  </dgm:ptLst>
  <dgm:cxnLst>
    <dgm:cxn modelId="{E072C7A6-D32C-43BD-B670-144CD7FF04E2}" srcId="{63577D19-D615-48FB-A89D-87449DA5ADF7}" destId="{92BD637E-848E-4A22-A04D-2636751E4C18}" srcOrd="5" destOrd="0" parTransId="{CBF5A905-5E5E-432F-88DB-60DAE405F450}" sibTransId="{5D2FD3C7-1CA2-4096-95B0-32FF7BD1C7CE}"/>
    <dgm:cxn modelId="{82942375-0DB8-4935-88C4-2A910350C03E}" type="presOf" srcId="{2FD548E5-827C-477A-9E66-58EF8648DE68}" destId="{362A7B81-6D1E-422E-B88D-92916A6AE24D}" srcOrd="0" destOrd="0" presId="urn:microsoft.com/office/officeart/2005/8/layout/pyramid2"/>
    <dgm:cxn modelId="{FFC2647D-CA89-4F90-A6E2-6E00D3742B66}" srcId="{63577D19-D615-48FB-A89D-87449DA5ADF7}" destId="{8266E14D-D0F0-4EBB-A7D6-C6749AA03BA6}" srcOrd="6" destOrd="0" parTransId="{67A926A1-36A6-4318-84E7-9D80770719BE}" sibTransId="{C261D9FB-2160-4CAD-91AE-D91D2FEF8B00}"/>
    <dgm:cxn modelId="{6811E934-A09D-4B17-8DF2-D786F9CEE803}" type="presOf" srcId="{63577D19-D615-48FB-A89D-87449DA5ADF7}" destId="{4EF24FC1-19DE-421D-8292-F8AAAF1296EE}" srcOrd="0" destOrd="0" presId="urn:microsoft.com/office/officeart/2005/8/layout/pyramid2"/>
    <dgm:cxn modelId="{19EBCC15-BF4D-47B6-BC34-B668584A9654}" type="presOf" srcId="{92BD637E-848E-4A22-A04D-2636751E4C18}" destId="{6C5EAB79-BB95-4F08-9A36-4BC56DAD9A53}" srcOrd="0" destOrd="0" presId="urn:microsoft.com/office/officeart/2005/8/layout/pyramid2"/>
    <dgm:cxn modelId="{BFB73897-10F4-4183-A831-4B4D5E7BE614}" type="presOf" srcId="{C0917431-8CFD-45D7-9CA7-AE43E6F3A7F9}" destId="{2A309F26-D51F-48C8-B685-18FA3BF3940F}" srcOrd="0" destOrd="0" presId="urn:microsoft.com/office/officeart/2005/8/layout/pyramid2"/>
    <dgm:cxn modelId="{540545B7-5880-4126-ACE0-61B623856D62}" type="presOf" srcId="{09D5D6A7-9109-4D8D-B626-F618975E3E52}" destId="{C0AA5317-F131-4DF7-9D5D-00259DCE5CBE}" srcOrd="0" destOrd="0" presId="urn:microsoft.com/office/officeart/2005/8/layout/pyramid2"/>
    <dgm:cxn modelId="{E249EEA8-97DA-43F5-9C87-5200216E672B}" type="presOf" srcId="{EA052D56-453C-497D-B1ED-6E04671C3029}" destId="{7EBEC6ED-7EF4-4861-AC2D-CFD3924E369C}" srcOrd="0" destOrd="0" presId="urn:microsoft.com/office/officeart/2005/8/layout/pyramid2"/>
    <dgm:cxn modelId="{3DE61B53-A68D-41A1-A8A3-D3E31AFC83C8}" srcId="{63577D19-D615-48FB-A89D-87449DA5ADF7}" destId="{09D5D6A7-9109-4D8D-B626-F618975E3E52}" srcOrd="0" destOrd="0" parTransId="{52AE0DC2-4EC6-475B-9A1A-D73B4FD4C8CC}" sibTransId="{663284C1-9723-492B-ADC7-8259E9348C53}"/>
    <dgm:cxn modelId="{24398EC2-5E08-4834-8138-451983E6C767}" srcId="{63577D19-D615-48FB-A89D-87449DA5ADF7}" destId="{EA614D21-7BB8-43A4-9EC6-954B6A3A6F52}" srcOrd="3" destOrd="0" parTransId="{F392ABBD-4511-4C8F-B736-45072A5C428F}" sibTransId="{973A9CF1-4666-4122-A095-D79DB5362525}"/>
    <dgm:cxn modelId="{21B8F742-2BC2-428F-86B9-14EB6C29D1A5}" type="presOf" srcId="{EA614D21-7BB8-43A4-9EC6-954B6A3A6F52}" destId="{9760D1A0-BEF0-43AE-8CB9-C40371D69335}" srcOrd="0" destOrd="0" presId="urn:microsoft.com/office/officeart/2005/8/layout/pyramid2"/>
    <dgm:cxn modelId="{5FEF50D2-FB1B-4B2D-ABDA-3B2EE35A08B6}" type="presOf" srcId="{8266E14D-D0F0-4EBB-A7D6-C6749AA03BA6}" destId="{0DE8000F-E114-4E26-BBEB-443B1D960548}" srcOrd="0" destOrd="0" presId="urn:microsoft.com/office/officeart/2005/8/layout/pyramid2"/>
    <dgm:cxn modelId="{B8336DF4-F89E-4B31-A846-078061E41877}" srcId="{63577D19-D615-48FB-A89D-87449DA5ADF7}" destId="{2FD548E5-827C-477A-9E66-58EF8648DE68}" srcOrd="4" destOrd="0" parTransId="{29DD44DD-7508-4292-9ED5-16332427922C}" sibTransId="{7E6795A2-27BC-425A-B000-72EA5A752ECB}"/>
    <dgm:cxn modelId="{C37E53D4-56F6-4006-9463-50209844F057}" srcId="{63577D19-D615-48FB-A89D-87449DA5ADF7}" destId="{C0917431-8CFD-45D7-9CA7-AE43E6F3A7F9}" srcOrd="1" destOrd="0" parTransId="{069265E1-BCD2-40B4-9EB8-505741CF1F72}" sibTransId="{AE7DA33E-8A35-460A-94B6-9B0B2C50AEE8}"/>
    <dgm:cxn modelId="{FC30D25F-1A5D-4E91-B6E5-8179EF5ABF4E}" srcId="{63577D19-D615-48FB-A89D-87449DA5ADF7}" destId="{EA052D56-453C-497D-B1ED-6E04671C3029}" srcOrd="2" destOrd="0" parTransId="{E0B53EB3-C800-49B6-B816-8384D4623928}" sibTransId="{BDADE655-0724-4896-B2E4-B08D5165A71C}"/>
    <dgm:cxn modelId="{70D8882F-CBB7-417D-8D45-BCF710C7EC2D}" type="presParOf" srcId="{4EF24FC1-19DE-421D-8292-F8AAAF1296EE}" destId="{64CC8DAD-0EB6-4320-9EF8-1A277BCB902D}" srcOrd="0" destOrd="0" presId="urn:microsoft.com/office/officeart/2005/8/layout/pyramid2"/>
    <dgm:cxn modelId="{AA94C66B-CB89-4012-9653-D1E282BBD990}" type="presParOf" srcId="{4EF24FC1-19DE-421D-8292-F8AAAF1296EE}" destId="{DB8965CD-E62C-44BB-8672-3A7D727608D0}" srcOrd="1" destOrd="0" presId="urn:microsoft.com/office/officeart/2005/8/layout/pyramid2"/>
    <dgm:cxn modelId="{0EFA0B15-32D8-4B2D-A800-DD10F9466B5D}" type="presParOf" srcId="{DB8965CD-E62C-44BB-8672-3A7D727608D0}" destId="{C0AA5317-F131-4DF7-9D5D-00259DCE5CBE}" srcOrd="0" destOrd="0" presId="urn:microsoft.com/office/officeart/2005/8/layout/pyramid2"/>
    <dgm:cxn modelId="{D493075E-1752-4FDD-8296-CBDEEFDEA7C6}" type="presParOf" srcId="{DB8965CD-E62C-44BB-8672-3A7D727608D0}" destId="{D68E33FE-317E-46C2-9340-AC8FDD236059}" srcOrd="1" destOrd="0" presId="urn:microsoft.com/office/officeart/2005/8/layout/pyramid2"/>
    <dgm:cxn modelId="{4D5D309D-0740-4051-A262-2FC45D5B800F}" type="presParOf" srcId="{DB8965CD-E62C-44BB-8672-3A7D727608D0}" destId="{2A309F26-D51F-48C8-B685-18FA3BF3940F}" srcOrd="2" destOrd="0" presId="urn:microsoft.com/office/officeart/2005/8/layout/pyramid2"/>
    <dgm:cxn modelId="{5D1BC31C-01D7-48AA-BD2F-E99E05032CF5}" type="presParOf" srcId="{DB8965CD-E62C-44BB-8672-3A7D727608D0}" destId="{52EE4F95-7276-4C80-8124-B83B5EBAB663}" srcOrd="3" destOrd="0" presId="urn:microsoft.com/office/officeart/2005/8/layout/pyramid2"/>
    <dgm:cxn modelId="{3A9C7693-BA85-4F23-9D92-7293202B4939}" type="presParOf" srcId="{DB8965CD-E62C-44BB-8672-3A7D727608D0}" destId="{7EBEC6ED-7EF4-4861-AC2D-CFD3924E369C}" srcOrd="4" destOrd="0" presId="urn:microsoft.com/office/officeart/2005/8/layout/pyramid2"/>
    <dgm:cxn modelId="{4B6A3FEC-4397-4D56-B94B-55594603B42F}" type="presParOf" srcId="{DB8965CD-E62C-44BB-8672-3A7D727608D0}" destId="{A095443B-B29C-4231-AA87-B3A3001D6899}" srcOrd="5" destOrd="0" presId="urn:microsoft.com/office/officeart/2005/8/layout/pyramid2"/>
    <dgm:cxn modelId="{3532122E-481F-49B1-8D64-83053ADEA802}" type="presParOf" srcId="{DB8965CD-E62C-44BB-8672-3A7D727608D0}" destId="{9760D1A0-BEF0-43AE-8CB9-C40371D69335}" srcOrd="6" destOrd="0" presId="urn:microsoft.com/office/officeart/2005/8/layout/pyramid2"/>
    <dgm:cxn modelId="{6571865B-BF9B-4DC3-8208-A50BAD7703AD}" type="presParOf" srcId="{DB8965CD-E62C-44BB-8672-3A7D727608D0}" destId="{4A45B224-7CC0-43EA-959B-41060483EF84}" srcOrd="7" destOrd="0" presId="urn:microsoft.com/office/officeart/2005/8/layout/pyramid2"/>
    <dgm:cxn modelId="{97A852BA-D360-4DEE-BA97-5CDD29CABCA8}" type="presParOf" srcId="{DB8965CD-E62C-44BB-8672-3A7D727608D0}" destId="{362A7B81-6D1E-422E-B88D-92916A6AE24D}" srcOrd="8" destOrd="0" presId="urn:microsoft.com/office/officeart/2005/8/layout/pyramid2"/>
    <dgm:cxn modelId="{7C5BCD9E-4F3A-4DB7-8196-9BAF97BB1803}" type="presParOf" srcId="{DB8965CD-E62C-44BB-8672-3A7D727608D0}" destId="{2250A34F-A36A-48F8-B9B5-1627C50CAE29}" srcOrd="9" destOrd="0" presId="urn:microsoft.com/office/officeart/2005/8/layout/pyramid2"/>
    <dgm:cxn modelId="{346E7828-AB16-42FA-9035-DFEB58B2B2C7}" type="presParOf" srcId="{DB8965CD-E62C-44BB-8672-3A7D727608D0}" destId="{6C5EAB79-BB95-4F08-9A36-4BC56DAD9A53}" srcOrd="10" destOrd="0" presId="urn:microsoft.com/office/officeart/2005/8/layout/pyramid2"/>
    <dgm:cxn modelId="{1FEB9674-2622-4857-8392-2BC751F590FA}" type="presParOf" srcId="{DB8965CD-E62C-44BB-8672-3A7D727608D0}" destId="{0B29E9DE-581B-44F6-B5AA-E60ECB87091D}" srcOrd="11" destOrd="0" presId="urn:microsoft.com/office/officeart/2005/8/layout/pyramid2"/>
    <dgm:cxn modelId="{38B6923C-15E9-44AB-8CDE-097BF1F42C19}" type="presParOf" srcId="{DB8965CD-E62C-44BB-8672-3A7D727608D0}" destId="{0DE8000F-E114-4E26-BBEB-443B1D960548}" srcOrd="12" destOrd="0" presId="urn:microsoft.com/office/officeart/2005/8/layout/pyramid2"/>
    <dgm:cxn modelId="{3442121E-ADC2-44BB-9389-473D3544824B}" type="presParOf" srcId="{DB8965CD-E62C-44BB-8672-3A7D727608D0}" destId="{90F8A5BE-9169-45D6-9732-C5735267A1CA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CC8DAD-0EB6-4320-9EF8-1A277BCB902D}">
      <dsp:nvSpPr>
        <dsp:cNvPr id="0" name=""/>
        <dsp:cNvSpPr/>
      </dsp:nvSpPr>
      <dsp:spPr>
        <a:xfrm>
          <a:off x="236778" y="0"/>
          <a:ext cx="8574874" cy="453390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0AA5317-F131-4DF7-9D5D-00259DCE5CBE}">
      <dsp:nvSpPr>
        <dsp:cNvPr id="0" name=""/>
        <dsp:cNvSpPr/>
      </dsp:nvSpPr>
      <dsp:spPr>
        <a:xfrm>
          <a:off x="3440531" y="454043"/>
          <a:ext cx="5114402" cy="2335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Взяточничество</a:t>
          </a:r>
        </a:p>
      </dsp:txBody>
      <dsp:txXfrm>
        <a:off x="3440531" y="454043"/>
        <a:ext cx="5114402" cy="233532"/>
      </dsp:txXfrm>
    </dsp:sp>
    <dsp:sp modelId="{2A309F26-D51F-48C8-B685-18FA3BF3940F}">
      <dsp:nvSpPr>
        <dsp:cNvPr id="0" name=""/>
        <dsp:cNvSpPr/>
      </dsp:nvSpPr>
      <dsp:spPr>
        <a:xfrm>
          <a:off x="3443464" y="760853"/>
          <a:ext cx="5108537" cy="2170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Растрата</a:t>
          </a:r>
        </a:p>
      </dsp:txBody>
      <dsp:txXfrm>
        <a:off x="3443464" y="760853"/>
        <a:ext cx="5108537" cy="217082"/>
      </dsp:txXfrm>
    </dsp:sp>
    <dsp:sp modelId="{7EBEC6ED-7EF4-4861-AC2D-CFD3924E369C}">
      <dsp:nvSpPr>
        <dsp:cNvPr id="0" name=""/>
        <dsp:cNvSpPr/>
      </dsp:nvSpPr>
      <dsp:spPr>
        <a:xfrm>
          <a:off x="3402323" y="1057231"/>
          <a:ext cx="5099873" cy="17897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Мошенничество</a:t>
          </a:r>
        </a:p>
      </dsp:txBody>
      <dsp:txXfrm>
        <a:off x="3402323" y="1057231"/>
        <a:ext cx="5099873" cy="178972"/>
      </dsp:txXfrm>
    </dsp:sp>
    <dsp:sp modelId="{9760D1A0-BEF0-43AE-8CB9-C40371D69335}">
      <dsp:nvSpPr>
        <dsp:cNvPr id="0" name=""/>
        <dsp:cNvSpPr/>
      </dsp:nvSpPr>
      <dsp:spPr>
        <a:xfrm>
          <a:off x="3426695" y="1303463"/>
          <a:ext cx="5142075" cy="1816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Вымогательство</a:t>
          </a:r>
        </a:p>
      </dsp:txBody>
      <dsp:txXfrm>
        <a:off x="3426695" y="1303463"/>
        <a:ext cx="5142075" cy="181610"/>
      </dsp:txXfrm>
    </dsp:sp>
    <dsp:sp modelId="{362A7B81-6D1E-422E-B88D-92916A6AE24D}">
      <dsp:nvSpPr>
        <dsp:cNvPr id="0" name=""/>
        <dsp:cNvSpPr/>
      </dsp:nvSpPr>
      <dsp:spPr>
        <a:xfrm>
          <a:off x="3402308" y="1558351"/>
          <a:ext cx="5190848" cy="1963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Злоупотребление правом на рассмотрение, произвол</a:t>
          </a:r>
        </a:p>
      </dsp:txBody>
      <dsp:txXfrm>
        <a:off x="3402308" y="1558351"/>
        <a:ext cx="5190848" cy="196342"/>
      </dsp:txXfrm>
    </dsp:sp>
    <dsp:sp modelId="{6C5EAB79-BB95-4F08-9A36-4BC56DAD9A53}">
      <dsp:nvSpPr>
        <dsp:cNvPr id="0" name=""/>
        <dsp:cNvSpPr/>
      </dsp:nvSpPr>
      <dsp:spPr>
        <a:xfrm>
          <a:off x="3414509" y="1827971"/>
          <a:ext cx="5166447" cy="3378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Использование конфликта интересов </a:t>
          </a:r>
          <a:r>
            <a:rPr lang="en-US" sz="1400" b="1" kern="1200" dirty="0">
              <a:solidFill>
                <a:srgbClr val="7030A0"/>
              </a:solidFill>
            </a:rPr>
            <a:t>/</a:t>
          </a:r>
          <a:r>
            <a:rPr lang="ru-RU" sz="1400" b="1" kern="1200" dirty="0">
              <a:solidFill>
                <a:srgbClr val="7030A0"/>
              </a:solidFill>
            </a:rPr>
            <a:t> Незаконные операции с ценными бумагами</a:t>
          </a:r>
        </a:p>
      </dsp:txBody>
      <dsp:txXfrm>
        <a:off x="3414509" y="1827971"/>
        <a:ext cx="5166447" cy="337826"/>
      </dsp:txXfrm>
    </dsp:sp>
    <dsp:sp modelId="{4D5ED158-EDD2-429F-82E4-60F21DEAE06C}">
      <dsp:nvSpPr>
        <dsp:cNvPr id="0" name=""/>
        <dsp:cNvSpPr/>
      </dsp:nvSpPr>
      <dsp:spPr>
        <a:xfrm>
          <a:off x="3444834" y="2239075"/>
          <a:ext cx="5105797" cy="1768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rgbClr val="7030A0"/>
              </a:solidFill>
            </a:rPr>
            <a:t>Получение незаконного пособия, льготы или незаконного  вознаграждения</a:t>
          </a:r>
        </a:p>
      </dsp:txBody>
      <dsp:txXfrm>
        <a:off x="3444834" y="2239075"/>
        <a:ext cx="5105797" cy="176827"/>
      </dsp:txXfrm>
    </dsp:sp>
    <dsp:sp modelId="{8403B20D-87E3-4BEA-BBFD-DD054F827D3E}">
      <dsp:nvSpPr>
        <dsp:cNvPr id="0" name=""/>
        <dsp:cNvSpPr/>
      </dsp:nvSpPr>
      <dsp:spPr>
        <a:xfrm>
          <a:off x="3444834" y="2489179"/>
          <a:ext cx="5105797" cy="2523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rgbClr val="7030A0"/>
              </a:solidFill>
            </a:rPr>
            <a:t>Фаворитизм</a:t>
          </a:r>
        </a:p>
      </dsp:txBody>
      <dsp:txXfrm>
        <a:off x="3444834" y="2489179"/>
        <a:ext cx="5105797" cy="252367"/>
      </dsp:txXfrm>
    </dsp:sp>
    <dsp:sp modelId="{E1B37770-0C92-49E3-AB84-1B3012ECD019}">
      <dsp:nvSpPr>
        <dsp:cNvPr id="0" name=""/>
        <dsp:cNvSpPr/>
      </dsp:nvSpPr>
      <dsp:spPr>
        <a:xfrm>
          <a:off x="3422805" y="2814824"/>
          <a:ext cx="5149855" cy="29517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rgbClr val="7030A0"/>
              </a:solidFill>
            </a:rPr>
            <a:t>Кумовство</a:t>
          </a:r>
        </a:p>
      </dsp:txBody>
      <dsp:txXfrm>
        <a:off x="3422805" y="2814824"/>
        <a:ext cx="5149855" cy="295178"/>
      </dsp:txXfrm>
    </dsp:sp>
    <dsp:sp modelId="{90E07C31-FD4B-4CB1-B267-8BE4D3DBEB57}">
      <dsp:nvSpPr>
        <dsp:cNvPr id="0" name=""/>
        <dsp:cNvSpPr/>
      </dsp:nvSpPr>
      <dsp:spPr>
        <a:xfrm>
          <a:off x="3444834" y="3183280"/>
          <a:ext cx="5105797" cy="3390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Незаконные пожертвования и вклады</a:t>
          </a:r>
        </a:p>
      </dsp:txBody>
      <dsp:txXfrm>
        <a:off x="3444834" y="3183280"/>
        <a:ext cx="5105797" cy="339004"/>
      </dsp:txXfrm>
    </dsp:sp>
    <dsp:sp modelId="{0DE8000F-E114-4E26-BBEB-443B1D960548}">
      <dsp:nvSpPr>
        <dsp:cNvPr id="0" name=""/>
        <dsp:cNvSpPr/>
      </dsp:nvSpPr>
      <dsp:spPr>
        <a:xfrm>
          <a:off x="1594685" y="3675693"/>
          <a:ext cx="5686775" cy="41101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FF0000"/>
              </a:solidFill>
            </a:rPr>
            <a:t>ФОРМЫ КОРРУПЦИОННЫХ ПРОЯВЛЕНИЙ</a:t>
          </a:r>
        </a:p>
      </dsp:txBody>
      <dsp:txXfrm>
        <a:off x="1594685" y="3675693"/>
        <a:ext cx="5686775" cy="41101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CC8DAD-0EB6-4320-9EF8-1A277BCB902D}">
      <dsp:nvSpPr>
        <dsp:cNvPr id="0" name=""/>
        <dsp:cNvSpPr/>
      </dsp:nvSpPr>
      <dsp:spPr>
        <a:xfrm>
          <a:off x="-9" y="34707"/>
          <a:ext cx="8640978" cy="4464485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0AA5317-F131-4DF7-9D5D-00259DCE5CBE}">
      <dsp:nvSpPr>
        <dsp:cNvPr id="0" name=""/>
        <dsp:cNvSpPr/>
      </dsp:nvSpPr>
      <dsp:spPr>
        <a:xfrm>
          <a:off x="3236795" y="454107"/>
          <a:ext cx="5114402" cy="3979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>
              <a:solidFill>
                <a:srgbClr val="7030A0"/>
              </a:solidFill>
            </a:rPr>
            <a:t>Антикоррупционная</a:t>
          </a:r>
          <a:r>
            <a:rPr lang="ru-RU" sz="1400" b="1" kern="1200" dirty="0">
              <a:solidFill>
                <a:srgbClr val="7030A0"/>
              </a:solidFill>
            </a:rPr>
            <a:t> экспертиза правовых норм</a:t>
          </a:r>
        </a:p>
      </dsp:txBody>
      <dsp:txXfrm>
        <a:off x="3236795" y="454107"/>
        <a:ext cx="5114402" cy="397921"/>
      </dsp:txXfrm>
    </dsp:sp>
    <dsp:sp modelId="{2A309F26-D51F-48C8-B685-18FA3BF3940F}">
      <dsp:nvSpPr>
        <dsp:cNvPr id="0" name=""/>
        <dsp:cNvSpPr/>
      </dsp:nvSpPr>
      <dsp:spPr>
        <a:xfrm>
          <a:off x="3239728" y="976888"/>
          <a:ext cx="5108537" cy="36989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Информационное обеспечение граждан</a:t>
          </a:r>
        </a:p>
      </dsp:txBody>
      <dsp:txXfrm>
        <a:off x="3239728" y="976888"/>
        <a:ext cx="5108537" cy="369893"/>
      </dsp:txXfrm>
    </dsp:sp>
    <dsp:sp modelId="{7EBEC6ED-7EF4-4861-AC2D-CFD3924E369C}">
      <dsp:nvSpPr>
        <dsp:cNvPr id="0" name=""/>
        <dsp:cNvSpPr/>
      </dsp:nvSpPr>
      <dsp:spPr>
        <a:xfrm>
          <a:off x="3198587" y="1481894"/>
          <a:ext cx="5099873" cy="3049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Открытость власти</a:t>
          </a:r>
        </a:p>
      </dsp:txBody>
      <dsp:txXfrm>
        <a:off x="3198587" y="1481894"/>
        <a:ext cx="5099873" cy="304956"/>
      </dsp:txXfrm>
    </dsp:sp>
    <dsp:sp modelId="{9760D1A0-BEF0-43AE-8CB9-C40371D69335}">
      <dsp:nvSpPr>
        <dsp:cNvPr id="0" name=""/>
        <dsp:cNvSpPr/>
      </dsp:nvSpPr>
      <dsp:spPr>
        <a:xfrm>
          <a:off x="3222959" y="1901456"/>
          <a:ext cx="5142075" cy="3094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Регламентация деятельности власти</a:t>
          </a:r>
        </a:p>
      </dsp:txBody>
      <dsp:txXfrm>
        <a:off x="3222959" y="1901456"/>
        <a:ext cx="5142075" cy="309451"/>
      </dsp:txXfrm>
    </dsp:sp>
    <dsp:sp modelId="{362A7B81-6D1E-422E-B88D-92916A6AE24D}">
      <dsp:nvSpPr>
        <dsp:cNvPr id="0" name=""/>
        <dsp:cNvSpPr/>
      </dsp:nvSpPr>
      <dsp:spPr>
        <a:xfrm>
          <a:off x="3198572" y="2335767"/>
          <a:ext cx="5190848" cy="33455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rgbClr val="7030A0"/>
              </a:solidFill>
            </a:rPr>
            <a:t>Неотвратимость ответственности</a:t>
          </a:r>
        </a:p>
      </dsp:txBody>
      <dsp:txXfrm>
        <a:off x="3198572" y="2335767"/>
        <a:ext cx="5190848" cy="334553"/>
      </dsp:txXfrm>
    </dsp:sp>
    <dsp:sp modelId="{6C5EAB79-BB95-4F08-9A36-4BC56DAD9A53}">
      <dsp:nvSpPr>
        <dsp:cNvPr id="0" name=""/>
        <dsp:cNvSpPr/>
      </dsp:nvSpPr>
      <dsp:spPr>
        <a:xfrm>
          <a:off x="3210773" y="2795179"/>
          <a:ext cx="5166447" cy="33455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7030A0"/>
              </a:solidFill>
            </a:rPr>
            <a:t>Повышение социального статуса </a:t>
          </a:r>
          <a:r>
            <a:rPr lang="ru-RU" sz="1400" b="1" kern="1200" dirty="0">
              <a:solidFill>
                <a:srgbClr val="7030A0"/>
              </a:solidFill>
            </a:rPr>
            <a:t>служащих</a:t>
          </a:r>
        </a:p>
      </dsp:txBody>
      <dsp:txXfrm>
        <a:off x="3210773" y="2795179"/>
        <a:ext cx="5166447" cy="334553"/>
      </dsp:txXfrm>
    </dsp:sp>
    <dsp:sp modelId="{0DE8000F-E114-4E26-BBEB-443B1D960548}">
      <dsp:nvSpPr>
        <dsp:cNvPr id="0" name=""/>
        <dsp:cNvSpPr/>
      </dsp:nvSpPr>
      <dsp:spPr>
        <a:xfrm>
          <a:off x="1390949" y="3391128"/>
          <a:ext cx="5686775" cy="7003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C00000"/>
              </a:solidFill>
            </a:rPr>
            <a:t>АНТИКОРРУПЦИОННЫЕ МЕРЫ ОБЩЕГО ХАРАКТЕРА</a:t>
          </a:r>
        </a:p>
      </dsp:txBody>
      <dsp:txXfrm>
        <a:off x="1390949" y="3391128"/>
        <a:ext cx="5686775" cy="7003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E4532-CD36-486E-808B-D2EC1ADF9569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B92EB-D001-4E0D-BF3D-D47265A6AC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9453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B92EB-D001-4E0D-BF3D-D47265A6AC5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BC64-2458-4E95-B45D-8F7CA4BAFEA9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61A60-5AA8-49AD-BAD9-4AD727BE9CD2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8CA0D-1D22-4FD1-B7A0-EA72F8B5EC0E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83993-72AC-4978-9B60-31C85259AFB9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D6AA9-F3EE-429D-B8E9-CC823AED3722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F9F4-5039-47CD-AFC9-38B5763389E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D4471-48E9-499F-9026-36BB74E5F530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821-1F50-4C94-A66C-51ACFF303311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75880-8D6E-46B3-987A-52B0F3C76D65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52F1E-C532-4125-A488-A134CC3A2D32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2DF7-86FF-48E1-87BA-1CF94309DDBA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14A3C-61FD-4B2B-86DE-A933F7616A23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#_ftn1"/><Relationship Id="rId3" Type="http://schemas.openxmlformats.org/officeDocument/2006/relationships/diagramLayout" Target="../diagrams/layout1.xml"/><Relationship Id="rId7" Type="http://schemas.openxmlformats.org/officeDocument/2006/relationships/hyperlink" Target="#_ftn1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hyperlink" Target="#_ftnref1"/><Relationship Id="rId4" Type="http://schemas.openxmlformats.org/officeDocument/2006/relationships/diagramQuickStyle" Target="../diagrams/quickStyle1.xml"/><Relationship Id="rId9" Type="http://schemas.openxmlformats.org/officeDocument/2006/relationships/hyperlink" Target="#_ftnref1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7"/>
            <a:ext cx="7772400" cy="928693"/>
          </a:xfrm>
        </p:spPr>
        <p:txBody>
          <a:bodyPr/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Минсельхоз России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ФГБОУ ДПОС «Российская академия кадрового обеспечения АПК»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714620"/>
            <a:ext cx="7344816" cy="22860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Особенности применения антикоррупционного законодательства в государственной ветеринарной службе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764704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Наказание за взятку и подкуп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8583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/>
          </a:p>
          <a:p>
            <a:pPr algn="just"/>
            <a:r>
              <a:rPr lang="ru-RU" sz="1600" dirty="0" smtClean="0"/>
              <a:t>      Вступившие </a:t>
            </a:r>
            <a:r>
              <a:rPr lang="ru-RU" sz="1600" dirty="0"/>
              <a:t>в силу 17 мая 2011 г. изменения, внесенные в </a:t>
            </a:r>
            <a:r>
              <a:rPr lang="ru-RU" sz="1600" dirty="0" smtClean="0"/>
              <a:t>Уголовный кодекс </a:t>
            </a:r>
            <a:r>
              <a:rPr lang="ru-RU" sz="1600" dirty="0"/>
              <a:t>Российской Федерации (далее - УК РФ), предусматривают, что </a:t>
            </a:r>
            <a:r>
              <a:rPr lang="ru-RU" sz="1600" dirty="0" smtClean="0"/>
              <a:t>за коммерческий </a:t>
            </a:r>
            <a:r>
              <a:rPr lang="ru-RU" sz="1600" dirty="0"/>
              <a:t>подкуп, дачу взятки, получение взятки и посредничество </a:t>
            </a:r>
            <a:r>
              <a:rPr lang="ru-RU" sz="1600" dirty="0" smtClean="0"/>
              <a:t>во взяточничестве </a:t>
            </a:r>
            <a:r>
              <a:rPr lang="ru-RU" sz="1600" dirty="0"/>
              <a:t>устанавливаются штрафы в размере до 100-кратной </a:t>
            </a:r>
            <a:r>
              <a:rPr lang="ru-RU" sz="1600" dirty="0" smtClean="0"/>
              <a:t>суммы коммерческого </a:t>
            </a:r>
            <a:r>
              <a:rPr lang="ru-RU" sz="1600" dirty="0"/>
              <a:t>подкупа или взятки, но не более 500 миллионов рублей, </a:t>
            </a:r>
            <a:r>
              <a:rPr lang="ru-RU" sz="1600" dirty="0" smtClean="0"/>
              <a:t>что является </a:t>
            </a:r>
            <a:r>
              <a:rPr lang="ru-RU" sz="1600" dirty="0"/>
              <a:t>основным видом санкции за преступления </a:t>
            </a:r>
            <a:r>
              <a:rPr lang="ru-RU" sz="1600" dirty="0" smtClean="0"/>
              <a:t>коррупционной направленности.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dirty="0" smtClean="0"/>
              <a:t>      Также </a:t>
            </a:r>
            <a:r>
              <a:rPr lang="ru-RU" sz="1600" dirty="0"/>
              <a:t>УК РФ дополнен нормой, предусматривающей ответственность </a:t>
            </a:r>
            <a:r>
              <a:rPr lang="ru-RU" sz="1600" dirty="0" smtClean="0"/>
              <a:t>за посредничество </a:t>
            </a:r>
            <a:r>
              <a:rPr lang="ru-RU" sz="1600" dirty="0"/>
              <a:t>во взяточничестве (статья 291.1 УК РФ). </a:t>
            </a:r>
            <a:r>
              <a:rPr lang="ru-RU" sz="1600" dirty="0" smtClean="0"/>
              <a:t>Расширено содержание </a:t>
            </a:r>
            <a:r>
              <a:rPr lang="ru-RU" sz="1600" dirty="0"/>
              <a:t>предмета коммерческого подкупа и взятки за </a:t>
            </a:r>
            <a:r>
              <a:rPr lang="ru-RU" sz="1600" dirty="0" smtClean="0"/>
              <a:t>счет «</a:t>
            </a:r>
            <a:r>
              <a:rPr lang="ru-RU" sz="1600" dirty="0"/>
              <a:t>предоставления иных имущественных прав». Кроме того, статьи 204, 290</a:t>
            </a:r>
            <a:r>
              <a:rPr lang="ru-RU" sz="1600" dirty="0" smtClean="0"/>
              <a:t>, 291 </a:t>
            </a:r>
            <a:r>
              <a:rPr lang="ru-RU" sz="1600" dirty="0"/>
              <a:t>УК РФ дополнены новыми отягчающими обстоятельствами, в </a:t>
            </a:r>
            <a:r>
              <a:rPr lang="ru-RU" sz="1600" dirty="0" smtClean="0"/>
              <a:t>большей мере </a:t>
            </a:r>
            <a:r>
              <a:rPr lang="ru-RU" sz="1600" dirty="0"/>
              <a:t>дифференцирована ответственность в зависимости от размера взятки</a:t>
            </a:r>
            <a:r>
              <a:rPr lang="ru-RU" sz="1600" dirty="0" smtClean="0"/>
              <a:t>.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dirty="0" smtClean="0"/>
              <a:t>     Сумма </a:t>
            </a:r>
            <a:r>
              <a:rPr lang="ru-RU" sz="1600" dirty="0"/>
              <a:t>взятки, как правило, пропорциональна значимости </a:t>
            </a:r>
            <a:r>
              <a:rPr lang="ru-RU" sz="1600" dirty="0" smtClean="0"/>
              <a:t>используемых полномочий </a:t>
            </a:r>
            <a:r>
              <a:rPr lang="ru-RU" sz="1600" dirty="0"/>
              <a:t>и характеру принимаемого решения.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Picture 2" descr="C:\Users\KorzhavchikovaZO\Desktop\Брошюра коррупция_files\slide0009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797152"/>
            <a:ext cx="2988320" cy="1913235"/>
          </a:xfrm>
          <a:prstGeom prst="rect">
            <a:avLst/>
          </a:prstGeom>
          <a:noFill/>
          <a:effectLst>
            <a:outerShdw blurRad="279400" dist="101600" algn="ctr" rotWithShape="0">
              <a:srgbClr val="000000">
                <a:alpha val="53000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42025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7839" y="188640"/>
            <a:ext cx="885831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/>
              <a:t>Получение взятки (статья 290 УК РФ):</a:t>
            </a:r>
          </a:p>
          <a:p>
            <a:pPr algn="just"/>
            <a:r>
              <a:rPr lang="ru-RU" sz="1600" b="1" dirty="0"/>
              <a:t>1. Получение</a:t>
            </a:r>
            <a:r>
              <a:rPr lang="ru-RU" sz="1600" dirty="0"/>
              <a:t> должностным лицом, иностранным должностным </a:t>
            </a:r>
            <a:r>
              <a:rPr lang="ru-RU" sz="1600" dirty="0" smtClean="0"/>
              <a:t>лицом либо </a:t>
            </a:r>
            <a:r>
              <a:rPr lang="ru-RU" sz="1600" dirty="0"/>
              <a:t>должностным лицом публичной международной организации </a:t>
            </a:r>
            <a:r>
              <a:rPr lang="ru-RU" sz="1600" dirty="0" smtClean="0"/>
              <a:t>лично или </a:t>
            </a:r>
            <a:r>
              <a:rPr lang="ru-RU" sz="1600" dirty="0"/>
              <a:t>через посредника </a:t>
            </a:r>
            <a:r>
              <a:rPr lang="ru-RU" sz="1600" b="1" dirty="0"/>
              <a:t>взятки</a:t>
            </a:r>
            <a:r>
              <a:rPr lang="ru-RU" sz="1600" dirty="0"/>
              <a:t> в виде денег, ценных бумаг, иного </a:t>
            </a:r>
            <a:r>
              <a:rPr lang="ru-RU" sz="1600" dirty="0" smtClean="0"/>
              <a:t>имущества либо </a:t>
            </a:r>
            <a:r>
              <a:rPr lang="ru-RU" sz="1600" dirty="0"/>
              <a:t>в виде незаконных оказания ему услуг имущественного характера</a:t>
            </a:r>
            <a:r>
              <a:rPr lang="ru-RU" sz="1600" dirty="0" smtClean="0"/>
              <a:t>, предоставления </a:t>
            </a:r>
            <a:r>
              <a:rPr lang="ru-RU" sz="1600" dirty="0"/>
              <a:t>иных имущественных прав за совершение </a:t>
            </a:r>
            <a:r>
              <a:rPr lang="ru-RU" sz="1600" dirty="0" smtClean="0"/>
              <a:t>действий (</a:t>
            </a:r>
            <a:r>
              <a:rPr lang="ru-RU" sz="1600" dirty="0"/>
              <a:t>бездействие) в пользу взяткодателя или представляемых им лиц, если </a:t>
            </a:r>
            <a:r>
              <a:rPr lang="ru-RU" sz="1600" dirty="0" smtClean="0"/>
              <a:t>такие действия </a:t>
            </a:r>
            <a:r>
              <a:rPr lang="ru-RU" sz="1600" dirty="0"/>
              <a:t>(бездействие) входят в служебные полномочия должностного </a:t>
            </a:r>
            <a:r>
              <a:rPr lang="ru-RU" sz="1600" dirty="0" smtClean="0"/>
              <a:t>лица либо </a:t>
            </a:r>
            <a:r>
              <a:rPr lang="ru-RU" sz="1600" dirty="0"/>
              <a:t>если оно в силу должностного положения может способствовать </a:t>
            </a:r>
            <a:r>
              <a:rPr lang="ru-RU" sz="1600" dirty="0" smtClean="0"/>
              <a:t>таким действиям </a:t>
            </a:r>
            <a:r>
              <a:rPr lang="ru-RU" sz="1600" dirty="0"/>
              <a:t>(бездействию), а равно за общее покровительство </a:t>
            </a:r>
            <a:r>
              <a:rPr lang="ru-RU" sz="1600" dirty="0" smtClean="0"/>
              <a:t>или попустительство </a:t>
            </a:r>
            <a:r>
              <a:rPr lang="ru-RU" sz="1600" dirty="0"/>
              <a:t>по </a:t>
            </a:r>
            <a:r>
              <a:rPr lang="ru-RU" sz="1600" dirty="0" smtClean="0"/>
              <a:t>службе  - </a:t>
            </a:r>
            <a:r>
              <a:rPr lang="ru-RU" sz="1600" dirty="0"/>
              <a:t>наказывается штрафом в размере от </a:t>
            </a:r>
            <a:r>
              <a:rPr lang="ru-RU" sz="1600" dirty="0" err="1"/>
              <a:t>двадцатипятикратной</a:t>
            </a:r>
            <a:r>
              <a:rPr lang="ru-RU" sz="1600" dirty="0"/>
              <a:t> </a:t>
            </a:r>
            <a:r>
              <a:rPr lang="ru-RU" sz="1600" dirty="0" smtClean="0"/>
              <a:t>до пятидесятикратной </a:t>
            </a:r>
            <a:r>
              <a:rPr lang="ru-RU" sz="1600" dirty="0"/>
              <a:t>суммы взятки с лишением права занимать </a:t>
            </a:r>
            <a:r>
              <a:rPr lang="ru-RU" sz="1600" dirty="0" smtClean="0"/>
              <a:t>определенные должности </a:t>
            </a:r>
            <a:r>
              <a:rPr lang="ru-RU" sz="1600" dirty="0"/>
              <a:t>или заниматься определенной деятельностью на срок до трех лет</a:t>
            </a:r>
            <a:r>
              <a:rPr lang="ru-RU" sz="1600" dirty="0" smtClean="0"/>
              <a:t>, либо </a:t>
            </a:r>
            <a:r>
              <a:rPr lang="ru-RU" sz="1600" dirty="0"/>
              <a:t>принудительными работами на срок до пяти лет с лишением </a:t>
            </a:r>
            <a:r>
              <a:rPr lang="ru-RU" sz="1600" dirty="0" smtClean="0"/>
              <a:t>права занимать </a:t>
            </a:r>
            <a:r>
              <a:rPr lang="ru-RU" sz="1600" dirty="0"/>
              <a:t>определенные должности или заниматься </a:t>
            </a:r>
            <a:r>
              <a:rPr lang="ru-RU" sz="1600" dirty="0" smtClean="0"/>
              <a:t>определенной деятельностью </a:t>
            </a:r>
            <a:r>
              <a:rPr lang="ru-RU" sz="1600" dirty="0"/>
              <a:t>на срок до трех лет, либо </a:t>
            </a:r>
            <a:r>
              <a:rPr lang="ru-RU" sz="1600" b="1" dirty="0"/>
              <a:t>лишением свободы на срок до </a:t>
            </a:r>
            <a:r>
              <a:rPr lang="ru-RU" sz="1600" b="1" dirty="0" smtClean="0"/>
              <a:t>трех лет </a:t>
            </a:r>
            <a:r>
              <a:rPr lang="ru-RU" sz="1600" dirty="0"/>
              <a:t>со штрафом в размере двадцатикратной суммы взятки.</a:t>
            </a:r>
          </a:p>
          <a:p>
            <a:pPr algn="just"/>
            <a:r>
              <a:rPr lang="ru-RU" sz="1600" b="1" dirty="0"/>
              <a:t>2. </a:t>
            </a:r>
            <a:r>
              <a:rPr lang="ru-RU" sz="1600" dirty="0"/>
              <a:t>Получение должностным лицом, иностранным должностным </a:t>
            </a:r>
            <a:r>
              <a:rPr lang="ru-RU" sz="1600" dirty="0" smtClean="0"/>
              <a:t>лицом либо </a:t>
            </a:r>
            <a:r>
              <a:rPr lang="ru-RU" sz="1600" dirty="0"/>
              <a:t>должностным лицом публичной международной организации </a:t>
            </a:r>
            <a:r>
              <a:rPr lang="ru-RU" sz="1600" b="1" dirty="0"/>
              <a:t>взятки </a:t>
            </a:r>
            <a:r>
              <a:rPr lang="ru-RU" sz="1600" b="1" dirty="0" smtClean="0"/>
              <a:t>в значительном размере </a:t>
            </a:r>
            <a:r>
              <a:rPr lang="ru-RU" sz="1600" dirty="0" smtClean="0"/>
              <a:t>- </a:t>
            </a:r>
            <a:r>
              <a:rPr lang="ru-RU" sz="1600" dirty="0"/>
              <a:t>наказывается штрафом в размере от тридцатикратной </a:t>
            </a:r>
            <a:r>
              <a:rPr lang="ru-RU" sz="1600" dirty="0" smtClean="0"/>
              <a:t>до шестидесятикратной </a:t>
            </a:r>
            <a:r>
              <a:rPr lang="ru-RU" sz="1600" dirty="0"/>
              <a:t>суммы взятки с лишением права </a:t>
            </a:r>
            <a:r>
              <a:rPr lang="ru-RU" sz="1600" dirty="0" smtClean="0"/>
              <a:t>занимать определенные </a:t>
            </a:r>
            <a:r>
              <a:rPr lang="ru-RU" sz="1600" dirty="0"/>
              <a:t>должности или заниматься определенной деятельностью </a:t>
            </a:r>
            <a:r>
              <a:rPr lang="ru-RU" sz="1600" dirty="0" smtClean="0"/>
              <a:t>на срок </a:t>
            </a:r>
            <a:r>
              <a:rPr lang="ru-RU" sz="1600" dirty="0"/>
              <a:t>до трех лет либо </a:t>
            </a:r>
            <a:r>
              <a:rPr lang="ru-RU" sz="1600" b="1" dirty="0"/>
              <a:t>лишением свободы на срок до шести лет </a:t>
            </a:r>
            <a:r>
              <a:rPr lang="ru-RU" sz="1600" dirty="0"/>
              <a:t>со штрафом </a:t>
            </a:r>
            <a:r>
              <a:rPr lang="ru-RU" sz="1600" dirty="0" smtClean="0"/>
              <a:t>в размере </a:t>
            </a:r>
            <a:r>
              <a:rPr lang="ru-RU" sz="1600" dirty="0"/>
              <a:t>тридцатикратной суммы взятки.</a:t>
            </a:r>
          </a:p>
          <a:p>
            <a:pPr algn="just"/>
            <a:r>
              <a:rPr lang="ru-RU" sz="1600" b="1" dirty="0"/>
              <a:t>3. </a:t>
            </a:r>
            <a:r>
              <a:rPr lang="ru-RU" sz="1600" dirty="0"/>
              <a:t>Получение должностным лицом, иностранным должностным </a:t>
            </a:r>
            <a:r>
              <a:rPr lang="ru-RU" sz="1600" dirty="0" smtClean="0"/>
              <a:t>лицом либо </a:t>
            </a:r>
            <a:r>
              <a:rPr lang="ru-RU" sz="1600" dirty="0"/>
              <a:t>должностным лицом публичной международной организации </a:t>
            </a:r>
            <a:r>
              <a:rPr lang="ru-RU" sz="1600" b="1" dirty="0"/>
              <a:t>взятки </a:t>
            </a:r>
            <a:r>
              <a:rPr lang="ru-RU" sz="1600" b="1" dirty="0" smtClean="0"/>
              <a:t>за незаконные </a:t>
            </a:r>
            <a:r>
              <a:rPr lang="ru-RU" sz="1600" b="1" dirty="0"/>
              <a:t>действия (бездействие</a:t>
            </a:r>
            <a:r>
              <a:rPr lang="ru-RU" sz="1600" b="1" dirty="0" smtClean="0"/>
              <a:t>) </a:t>
            </a:r>
            <a:r>
              <a:rPr lang="ru-RU" sz="1600" dirty="0" smtClean="0"/>
              <a:t>- </a:t>
            </a:r>
            <a:r>
              <a:rPr lang="ru-RU" sz="1600" dirty="0"/>
              <a:t>наказывается штрафом в размере от сорокакратной </a:t>
            </a:r>
            <a:r>
              <a:rPr lang="ru-RU" sz="1600" dirty="0" smtClean="0"/>
              <a:t>до семидесятикратной </a:t>
            </a:r>
            <a:r>
              <a:rPr lang="ru-RU" sz="1600" dirty="0"/>
              <a:t>суммы взятки с лишением права занимать </a:t>
            </a:r>
            <a:r>
              <a:rPr lang="ru-RU" sz="1600" dirty="0" smtClean="0"/>
              <a:t>определенные должности </a:t>
            </a:r>
            <a:r>
              <a:rPr lang="ru-RU" sz="1600" dirty="0"/>
              <a:t>или заниматься определенной деятельностью на срок до трех </a:t>
            </a:r>
            <a:r>
              <a:rPr lang="ru-RU" sz="1600" dirty="0" smtClean="0"/>
              <a:t>лет либо </a:t>
            </a:r>
            <a:r>
              <a:rPr lang="ru-RU" sz="1600" b="1" dirty="0"/>
              <a:t>лишением свободы на срок от трех до семи лет </a:t>
            </a:r>
            <a:r>
              <a:rPr lang="ru-RU" sz="1600" dirty="0"/>
              <a:t>со штрафом в </a:t>
            </a:r>
            <a:r>
              <a:rPr lang="ru-RU" sz="1600" dirty="0" smtClean="0"/>
              <a:t>размере сорокакратной </a:t>
            </a:r>
            <a:r>
              <a:rPr lang="ru-RU" sz="1600" dirty="0"/>
              <a:t>суммы взятки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360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7839" y="188640"/>
            <a:ext cx="88583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(Продолжение статьи </a:t>
            </a:r>
            <a:r>
              <a:rPr lang="ru-RU" sz="1600" b="1" dirty="0"/>
              <a:t>290 УК РФ):</a:t>
            </a:r>
          </a:p>
          <a:p>
            <a:pPr algn="just"/>
            <a:r>
              <a:rPr lang="ru-RU" sz="1600" b="1" dirty="0" smtClean="0"/>
              <a:t>4</a:t>
            </a:r>
            <a:r>
              <a:rPr lang="ru-RU" sz="1600" b="1" dirty="0"/>
              <a:t>.</a:t>
            </a:r>
            <a:r>
              <a:rPr lang="ru-RU" sz="1600" dirty="0"/>
              <a:t> Деяния, предусмотренные частями первой - третьей статьи 290 </a:t>
            </a:r>
            <a:r>
              <a:rPr lang="ru-RU" sz="1600" dirty="0" smtClean="0"/>
              <a:t>УК РФ</a:t>
            </a:r>
            <a:r>
              <a:rPr lang="ru-RU" sz="1600" dirty="0"/>
              <a:t>, совершенные </a:t>
            </a:r>
            <a:r>
              <a:rPr lang="ru-RU" sz="1600" b="1" dirty="0"/>
              <a:t>лицом, занимающим государственную </a:t>
            </a:r>
            <a:r>
              <a:rPr lang="ru-RU" sz="1600" b="1" dirty="0" smtClean="0"/>
              <a:t>должность</a:t>
            </a:r>
            <a:r>
              <a:rPr lang="ru-RU" sz="1600" dirty="0" smtClean="0"/>
              <a:t> Российской </a:t>
            </a:r>
            <a:r>
              <a:rPr lang="ru-RU" sz="1600" dirty="0"/>
              <a:t>Федерации или </a:t>
            </a:r>
            <a:r>
              <a:rPr lang="ru-RU" sz="1600" b="1" dirty="0"/>
              <a:t>государственную должность </a:t>
            </a:r>
            <a:r>
              <a:rPr lang="ru-RU" sz="1600" b="1" dirty="0" smtClean="0"/>
              <a:t>субъект</a:t>
            </a:r>
            <a:r>
              <a:rPr lang="ru-RU" sz="1600" dirty="0" smtClean="0"/>
              <a:t>а Российской </a:t>
            </a:r>
            <a:r>
              <a:rPr lang="ru-RU" sz="1600" dirty="0"/>
              <a:t>Федерации, а равно </a:t>
            </a:r>
            <a:r>
              <a:rPr lang="ru-RU" sz="1600" b="1" dirty="0"/>
              <a:t>главой органа местного </a:t>
            </a:r>
            <a:r>
              <a:rPr lang="ru-RU" sz="1600" b="1" dirty="0" smtClean="0"/>
              <a:t>самоуправления </a:t>
            </a:r>
            <a:r>
              <a:rPr lang="ru-RU" sz="1600" dirty="0" smtClean="0"/>
              <a:t>- </a:t>
            </a:r>
            <a:r>
              <a:rPr lang="ru-RU" sz="1600" dirty="0"/>
              <a:t>наказываются штрафом в размере от шестидесятикратной </a:t>
            </a:r>
            <a:r>
              <a:rPr lang="ru-RU" sz="1600" dirty="0" smtClean="0"/>
              <a:t>до восьмидесятикратной </a:t>
            </a:r>
            <a:r>
              <a:rPr lang="ru-RU" sz="1600" dirty="0"/>
              <a:t>суммы взятки с лишением права </a:t>
            </a:r>
            <a:r>
              <a:rPr lang="ru-RU" sz="1600" dirty="0" smtClean="0"/>
              <a:t>занимать определенные </a:t>
            </a:r>
            <a:r>
              <a:rPr lang="ru-RU" sz="1600" dirty="0"/>
              <a:t>должности или заниматься определенной деятельностью </a:t>
            </a:r>
            <a:r>
              <a:rPr lang="ru-RU" sz="1600" dirty="0" smtClean="0"/>
              <a:t>на срок </a:t>
            </a:r>
            <a:r>
              <a:rPr lang="ru-RU" sz="1600" dirty="0"/>
              <a:t>до трех лет либо </a:t>
            </a:r>
            <a:r>
              <a:rPr lang="ru-RU" sz="1600" b="1" dirty="0"/>
              <a:t>лишением свободы на срок от пяти до десяти лет </a:t>
            </a:r>
            <a:r>
              <a:rPr lang="ru-RU" sz="1600" dirty="0" smtClean="0"/>
              <a:t>со штрафом </a:t>
            </a:r>
            <a:r>
              <a:rPr lang="ru-RU" sz="1600" dirty="0"/>
              <a:t>в размере пятидесятикратной суммы взятки.</a:t>
            </a:r>
          </a:p>
          <a:p>
            <a:pPr algn="just"/>
            <a:r>
              <a:rPr lang="ru-RU" sz="1600" b="1" dirty="0"/>
              <a:t>5. </a:t>
            </a:r>
            <a:r>
              <a:rPr lang="ru-RU" sz="1600" dirty="0"/>
              <a:t>Деяния, предусмотренные частями первой, третьей, четвертой </a:t>
            </a:r>
            <a:r>
              <a:rPr lang="ru-RU" sz="1600" dirty="0" smtClean="0"/>
              <a:t>статьи 290 </a:t>
            </a:r>
            <a:r>
              <a:rPr lang="ru-RU" sz="1600" dirty="0"/>
              <a:t>УК РФ, если они совершены:</a:t>
            </a:r>
          </a:p>
          <a:p>
            <a:r>
              <a:rPr lang="ru-RU" sz="1600" dirty="0"/>
              <a:t>а) группой лиц по предварительному сговору или организованной</a:t>
            </a:r>
          </a:p>
          <a:p>
            <a:r>
              <a:rPr lang="ru-RU" sz="1600" dirty="0"/>
              <a:t>группой;</a:t>
            </a:r>
          </a:p>
          <a:p>
            <a:r>
              <a:rPr lang="ru-RU" sz="1600" dirty="0"/>
              <a:t>б) с вымогательством взятки;</a:t>
            </a:r>
          </a:p>
          <a:p>
            <a:r>
              <a:rPr lang="ru-RU" sz="1600" dirty="0"/>
              <a:t>в) в крупном размере,</a:t>
            </a:r>
          </a:p>
          <a:p>
            <a:pPr algn="just"/>
            <a:r>
              <a:rPr lang="ru-RU" sz="1600" dirty="0"/>
              <a:t>- наказываются штрафом в размере от семидесятикратной </a:t>
            </a:r>
            <a:r>
              <a:rPr lang="ru-RU" sz="1600" dirty="0" smtClean="0"/>
              <a:t>до девяностократной </a:t>
            </a:r>
            <a:r>
              <a:rPr lang="ru-RU" sz="1600" dirty="0"/>
              <a:t>суммы взятки либо </a:t>
            </a:r>
            <a:r>
              <a:rPr lang="ru-RU" sz="1600" b="1" dirty="0"/>
              <a:t>лишением свободы на срок от семи </a:t>
            </a:r>
            <a:r>
              <a:rPr lang="ru-RU" sz="1600" b="1" dirty="0" smtClean="0"/>
              <a:t>до двенадцати </a:t>
            </a:r>
            <a:r>
              <a:rPr lang="ru-RU" sz="1600" b="1" dirty="0"/>
              <a:t>лет </a:t>
            </a:r>
            <a:r>
              <a:rPr lang="ru-RU" sz="1600" dirty="0"/>
              <a:t>с лишением права занимать определенные должности </a:t>
            </a:r>
            <a:r>
              <a:rPr lang="ru-RU" sz="1600" dirty="0" smtClean="0"/>
              <a:t>или заниматься </a:t>
            </a:r>
            <a:r>
              <a:rPr lang="ru-RU" sz="1600" dirty="0"/>
              <a:t>определенной деятельностью на срок до трех лет и со штрафом </a:t>
            </a:r>
            <a:r>
              <a:rPr lang="ru-RU" sz="1600" dirty="0" smtClean="0"/>
              <a:t>в размере </a:t>
            </a:r>
            <a:r>
              <a:rPr lang="ru-RU" sz="1600" dirty="0"/>
              <a:t>шестидесятикратной суммы взятки.</a:t>
            </a:r>
          </a:p>
          <a:p>
            <a:pPr algn="just"/>
            <a:r>
              <a:rPr lang="ru-RU" sz="1600" b="1" dirty="0"/>
              <a:t>6. </a:t>
            </a:r>
            <a:r>
              <a:rPr lang="ru-RU" sz="1600" dirty="0"/>
              <a:t>Деяния, предусмотренные частями первой, третьей, четвертой </a:t>
            </a:r>
            <a:r>
              <a:rPr lang="ru-RU" sz="1600" dirty="0" smtClean="0"/>
              <a:t>и пунктами </a:t>
            </a:r>
            <a:r>
              <a:rPr lang="ru-RU" sz="1600" dirty="0"/>
              <a:t>«а» и «б» части пятой статьи 290 УК РФ, совершенные </a:t>
            </a:r>
            <a:r>
              <a:rPr lang="ru-RU" sz="1600" b="1" dirty="0"/>
              <a:t>в </a:t>
            </a:r>
            <a:r>
              <a:rPr lang="ru-RU" sz="1600" b="1" dirty="0" smtClean="0"/>
              <a:t>особо крупном размере</a:t>
            </a:r>
            <a:r>
              <a:rPr lang="ru-RU" sz="1600" dirty="0" smtClean="0"/>
              <a:t> - </a:t>
            </a:r>
            <a:r>
              <a:rPr lang="ru-RU" sz="1600" dirty="0"/>
              <a:t>наказываются штрафом в размере от восьмидесятикратной </a:t>
            </a:r>
            <a:r>
              <a:rPr lang="ru-RU" sz="1600" dirty="0" smtClean="0"/>
              <a:t>до стократной </a:t>
            </a:r>
            <a:r>
              <a:rPr lang="ru-RU" sz="1600" dirty="0"/>
              <a:t>суммы взятки с лишением права занимать </a:t>
            </a:r>
            <a:r>
              <a:rPr lang="ru-RU" sz="1600" dirty="0" smtClean="0"/>
              <a:t>определенные должности </a:t>
            </a:r>
            <a:r>
              <a:rPr lang="ru-RU" sz="1600" dirty="0"/>
              <a:t>или заниматься определенной деятельностью на срок до трех </a:t>
            </a:r>
            <a:r>
              <a:rPr lang="ru-RU" sz="1600" dirty="0" smtClean="0"/>
              <a:t>лет либо </a:t>
            </a:r>
            <a:r>
              <a:rPr lang="ru-RU" sz="1600" b="1" dirty="0"/>
              <a:t>лишением свободы на срок от восьми до пятнадцати лет</a:t>
            </a:r>
            <a:r>
              <a:rPr lang="ru-RU" sz="1600" dirty="0"/>
              <a:t> со штрафом </a:t>
            </a:r>
            <a:r>
              <a:rPr lang="ru-RU" sz="1600" dirty="0" smtClean="0"/>
              <a:t>в размере </a:t>
            </a:r>
            <a:r>
              <a:rPr lang="ru-RU" sz="1600" dirty="0"/>
              <a:t>семидесятикратной суммы взятки.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629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7839" y="260648"/>
            <a:ext cx="885831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Дача взятки (статья 291 УК РФ):</a:t>
            </a:r>
          </a:p>
          <a:p>
            <a:pPr algn="just"/>
            <a:r>
              <a:rPr lang="ru-RU" sz="1400" b="1" dirty="0"/>
              <a:t>1. </a:t>
            </a:r>
            <a:r>
              <a:rPr lang="ru-RU" sz="1400" dirty="0"/>
              <a:t>Дача взятки должностному лицу, иностранному должностному </a:t>
            </a:r>
            <a:r>
              <a:rPr lang="ru-RU" sz="1400" dirty="0" smtClean="0"/>
              <a:t>лицу либо </a:t>
            </a:r>
            <a:r>
              <a:rPr lang="ru-RU" sz="1400" dirty="0"/>
              <a:t>должностному лицу публичной международной организации лично </a:t>
            </a:r>
            <a:r>
              <a:rPr lang="ru-RU" sz="1400" dirty="0" smtClean="0"/>
              <a:t>или через посредника - </a:t>
            </a:r>
            <a:r>
              <a:rPr lang="ru-RU" sz="1400" dirty="0"/>
              <a:t>наказывается штрафом в размере от пятнадцатикратной </a:t>
            </a:r>
            <a:r>
              <a:rPr lang="ru-RU" sz="1400" dirty="0" smtClean="0"/>
              <a:t>до тридцатикратной </a:t>
            </a:r>
            <a:r>
              <a:rPr lang="ru-RU" sz="1400" dirty="0"/>
              <a:t>суммы взятки, либо принудительными работами на срок </a:t>
            </a:r>
            <a:r>
              <a:rPr lang="ru-RU" sz="1400" dirty="0" smtClean="0"/>
              <a:t>до трех </a:t>
            </a:r>
            <a:r>
              <a:rPr lang="ru-RU" sz="1400" dirty="0"/>
              <a:t>лет, либо лишением свободы на срок до двух лет со штрафом в </a:t>
            </a:r>
            <a:r>
              <a:rPr lang="ru-RU" sz="1400" dirty="0" smtClean="0"/>
              <a:t>размере десятикратной </a:t>
            </a:r>
            <a:r>
              <a:rPr lang="ru-RU" sz="1400" dirty="0"/>
              <a:t>суммы взятки.</a:t>
            </a:r>
          </a:p>
          <a:p>
            <a:pPr algn="just"/>
            <a:r>
              <a:rPr lang="ru-RU" sz="1400" b="1" dirty="0"/>
              <a:t>2.</a:t>
            </a:r>
            <a:r>
              <a:rPr lang="ru-RU" sz="1400" dirty="0"/>
              <a:t> Дача взятки должностному лицу, иностранному должностному </a:t>
            </a:r>
            <a:r>
              <a:rPr lang="ru-RU" sz="1400" dirty="0" smtClean="0"/>
              <a:t>лицу либо </a:t>
            </a:r>
            <a:r>
              <a:rPr lang="ru-RU" sz="1400" dirty="0"/>
              <a:t>должностному лицу публичной международной организации лично </a:t>
            </a:r>
            <a:r>
              <a:rPr lang="ru-RU" sz="1400" dirty="0" smtClean="0"/>
              <a:t>или через </a:t>
            </a:r>
            <a:r>
              <a:rPr lang="ru-RU" sz="1400" dirty="0"/>
              <a:t>посредника в значительном </a:t>
            </a:r>
            <a:r>
              <a:rPr lang="ru-RU" sz="1400" dirty="0" smtClean="0"/>
              <a:t>размере - </a:t>
            </a:r>
            <a:r>
              <a:rPr lang="ru-RU" sz="1400" dirty="0"/>
              <a:t>наказывается штрафом в размере от двадцатикратной до </a:t>
            </a:r>
            <a:r>
              <a:rPr lang="ru-RU" sz="1400" dirty="0" smtClean="0"/>
              <a:t>сорокакратной суммы </a:t>
            </a:r>
            <a:r>
              <a:rPr lang="ru-RU" sz="1400" dirty="0"/>
              <a:t>взятки либо лишением свободы на срок до трех лет со штрафом </a:t>
            </a:r>
            <a:r>
              <a:rPr lang="ru-RU" sz="1400" dirty="0" smtClean="0"/>
              <a:t>в размере </a:t>
            </a:r>
            <a:r>
              <a:rPr lang="ru-RU" sz="1400" dirty="0"/>
              <a:t>пятнадцатикратной суммы взятки.</a:t>
            </a:r>
          </a:p>
          <a:p>
            <a:pPr algn="just"/>
            <a:r>
              <a:rPr lang="ru-RU" sz="1400" b="1" dirty="0"/>
              <a:t>3. </a:t>
            </a:r>
            <a:r>
              <a:rPr lang="ru-RU" sz="1400" dirty="0"/>
              <a:t>Дача взятки должностному лицу, иностранному должностному </a:t>
            </a:r>
            <a:r>
              <a:rPr lang="ru-RU" sz="1400" dirty="0" smtClean="0"/>
              <a:t>лицу либо </a:t>
            </a:r>
            <a:r>
              <a:rPr lang="ru-RU" sz="1400" dirty="0"/>
              <a:t>должностному лицу публичной международной организации лично </a:t>
            </a:r>
            <a:r>
              <a:rPr lang="ru-RU" sz="1400" dirty="0" smtClean="0"/>
              <a:t>или через </a:t>
            </a:r>
            <a:r>
              <a:rPr lang="ru-RU" sz="1400" dirty="0"/>
              <a:t>посредника за совершение заведомо незаконных </a:t>
            </a:r>
            <a:r>
              <a:rPr lang="ru-RU" sz="1400" dirty="0" smtClean="0"/>
              <a:t>действий (</a:t>
            </a:r>
            <a:r>
              <a:rPr lang="ru-RU" sz="1400" dirty="0"/>
              <a:t>бездействие</a:t>
            </a:r>
            <a:r>
              <a:rPr lang="ru-RU" sz="1400" dirty="0" smtClean="0"/>
              <a:t>) - </a:t>
            </a:r>
            <a:r>
              <a:rPr lang="ru-RU" sz="1400" dirty="0"/>
              <a:t>наказывается штрафом в размере от тридцатикратной </a:t>
            </a:r>
            <a:r>
              <a:rPr lang="ru-RU" sz="1400" dirty="0" smtClean="0"/>
              <a:t>до шестидесятикратной </a:t>
            </a:r>
            <a:r>
              <a:rPr lang="ru-RU" sz="1400" dirty="0"/>
              <a:t>суммы взятки либо лишением свободы на срок </a:t>
            </a:r>
            <a:r>
              <a:rPr lang="ru-RU" sz="1400" dirty="0" smtClean="0"/>
              <a:t>до восьми </a:t>
            </a:r>
            <a:r>
              <a:rPr lang="ru-RU" sz="1400" dirty="0"/>
              <a:t>лет со штрафом в размере тридцатикратной суммы взятки.</a:t>
            </a:r>
          </a:p>
          <a:p>
            <a:pPr algn="just"/>
            <a:r>
              <a:rPr lang="ru-RU" sz="1400" b="1" dirty="0"/>
              <a:t>4. </a:t>
            </a:r>
            <a:r>
              <a:rPr lang="ru-RU" sz="1400" dirty="0"/>
              <a:t>Деяния, предусмотренные частями первой - третьей статьи 291 </a:t>
            </a:r>
            <a:r>
              <a:rPr lang="ru-RU" sz="1400" dirty="0" smtClean="0"/>
              <a:t>УК РФ</a:t>
            </a:r>
            <a:r>
              <a:rPr lang="ru-RU" sz="1400" dirty="0"/>
              <a:t>, если они совершены:</a:t>
            </a:r>
          </a:p>
          <a:p>
            <a:r>
              <a:rPr lang="ru-RU" sz="1400" dirty="0"/>
              <a:t>а) группой лиц по предварительному сговору или </a:t>
            </a:r>
            <a:r>
              <a:rPr lang="ru-RU" sz="1400" dirty="0" smtClean="0"/>
              <a:t>организованной группой</a:t>
            </a:r>
            <a:r>
              <a:rPr lang="ru-RU" sz="1400" dirty="0"/>
              <a:t>;</a:t>
            </a:r>
          </a:p>
          <a:p>
            <a:r>
              <a:rPr lang="ru-RU" sz="1400" dirty="0"/>
              <a:t>б) в крупном размере,</a:t>
            </a:r>
          </a:p>
          <a:p>
            <a:pPr algn="just"/>
            <a:r>
              <a:rPr lang="ru-RU" sz="1400" dirty="0"/>
              <a:t>- наказываются штрафом в размере от шестидесятикратной </a:t>
            </a:r>
            <a:r>
              <a:rPr lang="ru-RU" sz="1400" dirty="0" smtClean="0"/>
              <a:t>до восьмидесятикратной </a:t>
            </a:r>
            <a:r>
              <a:rPr lang="ru-RU" sz="1400" dirty="0"/>
              <a:t>суммы взятки с лишением права </a:t>
            </a:r>
            <a:r>
              <a:rPr lang="ru-RU" sz="1400" dirty="0" smtClean="0"/>
              <a:t>занимать определенные </a:t>
            </a:r>
            <a:r>
              <a:rPr lang="ru-RU" sz="1400" dirty="0"/>
              <a:t>должности или заниматься определенной деятельностью </a:t>
            </a:r>
            <a:r>
              <a:rPr lang="ru-RU" sz="1400" dirty="0" smtClean="0"/>
              <a:t>на срок </a:t>
            </a:r>
            <a:r>
              <a:rPr lang="ru-RU" sz="1400" dirty="0"/>
              <a:t>до трех лет либо лишением свободы на срок от пяти до десяти лет </a:t>
            </a:r>
            <a:r>
              <a:rPr lang="ru-RU" sz="1400" dirty="0" smtClean="0"/>
              <a:t>со штрафом </a:t>
            </a:r>
            <a:r>
              <a:rPr lang="ru-RU" sz="1400" dirty="0"/>
              <a:t>в размере шестидесятикратной суммы взятки.</a:t>
            </a:r>
          </a:p>
          <a:p>
            <a:pPr algn="just"/>
            <a:r>
              <a:rPr lang="ru-RU" sz="1400" b="1" dirty="0"/>
              <a:t>5.</a:t>
            </a:r>
            <a:r>
              <a:rPr lang="ru-RU" sz="1400" dirty="0"/>
              <a:t> Деяния, предусмотренные частями первой - четвертой статьи 291 </a:t>
            </a:r>
            <a:r>
              <a:rPr lang="ru-RU" sz="1400" dirty="0" smtClean="0"/>
              <a:t>УК РФ</a:t>
            </a:r>
            <a:r>
              <a:rPr lang="ru-RU" sz="1400" dirty="0"/>
              <a:t>, совершенные в особо крупном размере</a:t>
            </a:r>
            <a:r>
              <a:rPr lang="ru-RU" sz="1400" dirty="0" smtClean="0"/>
              <a:t>, - </a:t>
            </a:r>
            <a:r>
              <a:rPr lang="ru-RU" sz="1400" dirty="0"/>
              <a:t>наказываются штрафом в размере от семидесятикратной </a:t>
            </a:r>
            <a:r>
              <a:rPr lang="ru-RU" sz="1400" dirty="0" smtClean="0"/>
              <a:t>до девяностократной </a:t>
            </a:r>
            <a:r>
              <a:rPr lang="ru-RU" sz="1400" dirty="0"/>
              <a:t>суммы взятки либо лишением свободы на срок от семи </a:t>
            </a:r>
            <a:r>
              <a:rPr lang="ru-RU" sz="1400" dirty="0" smtClean="0"/>
              <a:t>до двенадцати </a:t>
            </a:r>
            <a:r>
              <a:rPr lang="ru-RU" sz="1400" dirty="0"/>
              <a:t>лет со штрафом в размере семидесятикратной суммы взятки.</a:t>
            </a:r>
          </a:p>
          <a:p>
            <a:r>
              <a:rPr lang="ru-RU" sz="1400" b="1" dirty="0"/>
              <a:t>Примечание.</a:t>
            </a:r>
          </a:p>
          <a:p>
            <a:pPr algn="just"/>
            <a:r>
              <a:rPr lang="ru-RU" sz="1400" dirty="0"/>
              <a:t>Лицо, давшее взятку, освобождается от уголовной ответственности, </a:t>
            </a:r>
            <a:r>
              <a:rPr lang="ru-RU" sz="1400" dirty="0" smtClean="0"/>
              <a:t>если оно </a:t>
            </a:r>
            <a:r>
              <a:rPr lang="ru-RU" sz="1400" dirty="0"/>
              <a:t>активно способствовало раскрытию и (или) расследованию </a:t>
            </a:r>
            <a:r>
              <a:rPr lang="ru-RU" sz="1400" dirty="0" smtClean="0"/>
              <a:t>преступления и </a:t>
            </a:r>
            <a:r>
              <a:rPr lang="ru-RU" sz="1400" dirty="0"/>
              <a:t>либо имело место вымогательство взятки со стороны должностного лица,</a:t>
            </a:r>
          </a:p>
          <a:p>
            <a:pPr algn="just"/>
            <a:r>
              <a:rPr lang="ru-RU" sz="1400" dirty="0"/>
              <a:t>либо лицо после совершения преступления добровольно сообщило </a:t>
            </a:r>
            <a:r>
              <a:rPr lang="ru-RU" sz="1400" dirty="0" smtClean="0"/>
              <a:t>о даче взятки </a:t>
            </a:r>
            <a:r>
              <a:rPr lang="ru-RU" sz="1400" dirty="0"/>
              <a:t>органу, имеющему право возбудить уголовное дело.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8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7839" y="260648"/>
            <a:ext cx="885831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Посредничество во взяточничестве (статья 291.1. УК РФ):</a:t>
            </a:r>
          </a:p>
          <a:p>
            <a:pPr algn="just"/>
            <a:r>
              <a:rPr lang="ru-RU" sz="1400" b="1" dirty="0"/>
              <a:t>1. </a:t>
            </a:r>
            <a:r>
              <a:rPr lang="ru-RU" sz="1400" dirty="0"/>
              <a:t>Посредничество во взяточничестве, то есть </a:t>
            </a:r>
            <a:r>
              <a:rPr lang="ru-RU" sz="1400" dirty="0" smtClean="0"/>
              <a:t>непосредственная передача </a:t>
            </a:r>
            <a:r>
              <a:rPr lang="ru-RU" sz="1400" dirty="0"/>
              <a:t>взятки по поручению взяткодателя или взяткополучателя либо </a:t>
            </a:r>
            <a:r>
              <a:rPr lang="ru-RU" sz="1400" dirty="0" smtClean="0"/>
              <a:t>иное способствование </a:t>
            </a:r>
            <a:r>
              <a:rPr lang="ru-RU" sz="1400" dirty="0"/>
              <a:t>взяткодателю и (или) взяткополучателю в достижении </a:t>
            </a:r>
            <a:r>
              <a:rPr lang="ru-RU" sz="1400" dirty="0" smtClean="0"/>
              <a:t>либо реализации </a:t>
            </a:r>
            <a:r>
              <a:rPr lang="ru-RU" sz="1400" dirty="0"/>
              <a:t>соглашения между ними о получении и даче взятки </a:t>
            </a:r>
            <a:r>
              <a:rPr lang="ru-RU" sz="1400" dirty="0" smtClean="0"/>
              <a:t>в значительном </a:t>
            </a:r>
            <a:r>
              <a:rPr lang="ru-RU" sz="1400" dirty="0"/>
              <a:t>размере</a:t>
            </a:r>
            <a:r>
              <a:rPr lang="ru-RU" sz="1400" dirty="0" smtClean="0"/>
              <a:t>, - </a:t>
            </a:r>
            <a:r>
              <a:rPr lang="ru-RU" sz="1400" dirty="0"/>
              <a:t>наказывается штрафом в размере от двадцатикратной до </a:t>
            </a:r>
            <a:r>
              <a:rPr lang="ru-RU" sz="1400" dirty="0" smtClean="0"/>
              <a:t>сорокакратной суммы </a:t>
            </a:r>
            <a:r>
              <a:rPr lang="ru-RU" sz="1400" dirty="0"/>
              <a:t>взятки с лишением права занимать определенные должности </a:t>
            </a:r>
            <a:r>
              <a:rPr lang="ru-RU" sz="1400" dirty="0" smtClean="0"/>
              <a:t>или заниматься </a:t>
            </a:r>
            <a:r>
              <a:rPr lang="ru-RU" sz="1400" dirty="0"/>
              <a:t>определенной деятельностью на срок до трех лет либо </a:t>
            </a:r>
            <a:r>
              <a:rPr lang="ru-RU" sz="1400" dirty="0" smtClean="0"/>
              <a:t>лишением свободы </a:t>
            </a:r>
            <a:r>
              <a:rPr lang="ru-RU" sz="1400" dirty="0"/>
              <a:t>на срок до пяти лет со штрафом в размере двадцатикратной </a:t>
            </a:r>
            <a:r>
              <a:rPr lang="ru-RU" sz="1400" dirty="0" smtClean="0"/>
              <a:t>суммы взятки</a:t>
            </a:r>
            <a:r>
              <a:rPr lang="ru-RU" sz="1400" dirty="0"/>
              <a:t>.</a:t>
            </a:r>
          </a:p>
          <a:p>
            <a:pPr algn="just"/>
            <a:r>
              <a:rPr lang="ru-RU" sz="1400" b="1" dirty="0"/>
              <a:t>2. </a:t>
            </a:r>
            <a:r>
              <a:rPr lang="ru-RU" sz="1400" dirty="0"/>
              <a:t>Посредничество во взяточничестве за совершение </a:t>
            </a:r>
            <a:r>
              <a:rPr lang="ru-RU" sz="1400" dirty="0" smtClean="0"/>
              <a:t>заведомо незаконных </a:t>
            </a:r>
            <a:r>
              <a:rPr lang="ru-RU" sz="1400" dirty="0"/>
              <a:t>действий (бездействие) либо лицом с использованием </a:t>
            </a:r>
            <a:r>
              <a:rPr lang="ru-RU" sz="1400" dirty="0" smtClean="0"/>
              <a:t>своего  служебного положения - </a:t>
            </a:r>
            <a:r>
              <a:rPr lang="ru-RU" sz="1400" dirty="0"/>
              <a:t>наказывается штрафом в размере от тридцатикратной </a:t>
            </a:r>
            <a:r>
              <a:rPr lang="ru-RU" sz="1400" dirty="0" smtClean="0"/>
              <a:t>до шестидесятикратной </a:t>
            </a:r>
            <a:r>
              <a:rPr lang="ru-RU" sz="1400" dirty="0"/>
              <a:t>суммы взятки с лишением права </a:t>
            </a:r>
            <a:r>
              <a:rPr lang="ru-RU" sz="1400" dirty="0" smtClean="0"/>
              <a:t>занимать определенные </a:t>
            </a:r>
            <a:r>
              <a:rPr lang="ru-RU" sz="1400" dirty="0"/>
              <a:t>должности или заниматься определенной деятельностью </a:t>
            </a:r>
            <a:r>
              <a:rPr lang="ru-RU" sz="1400" dirty="0" smtClean="0"/>
              <a:t>на срок </a:t>
            </a:r>
            <a:r>
              <a:rPr lang="ru-RU" sz="1400" dirty="0"/>
              <a:t>до трех лет либо лишением свободы на срок от трех до семи лет </a:t>
            </a:r>
            <a:r>
              <a:rPr lang="ru-RU" sz="1400" dirty="0" smtClean="0"/>
              <a:t>со штрафом </a:t>
            </a:r>
            <a:r>
              <a:rPr lang="ru-RU" sz="1400" dirty="0"/>
              <a:t>в размере тридцатикратной суммы взятки.</a:t>
            </a:r>
          </a:p>
          <a:p>
            <a:r>
              <a:rPr lang="ru-RU" sz="1400" b="1" dirty="0"/>
              <a:t>3. </a:t>
            </a:r>
            <a:r>
              <a:rPr lang="ru-RU" sz="1400" dirty="0"/>
              <a:t>Посредничество во взяточничестве, совершенное:</a:t>
            </a:r>
          </a:p>
          <a:p>
            <a:r>
              <a:rPr lang="ru-RU" sz="1400" dirty="0"/>
              <a:t>а) группой лиц по предварительному сговору или </a:t>
            </a:r>
            <a:r>
              <a:rPr lang="ru-RU" sz="1400" dirty="0" smtClean="0"/>
              <a:t>организованной группой</a:t>
            </a:r>
            <a:r>
              <a:rPr lang="ru-RU" sz="1400" dirty="0"/>
              <a:t>;</a:t>
            </a:r>
          </a:p>
          <a:p>
            <a:pPr algn="just"/>
            <a:r>
              <a:rPr lang="ru-RU" sz="1400" dirty="0"/>
              <a:t>б) в крупном размере</a:t>
            </a:r>
            <a:r>
              <a:rPr lang="ru-RU" sz="1400" dirty="0" smtClean="0"/>
              <a:t>, - </a:t>
            </a:r>
            <a:r>
              <a:rPr lang="ru-RU" sz="1400" dirty="0"/>
              <a:t>наказывается штрафом в размере от шестидесятикратной </a:t>
            </a:r>
            <a:r>
              <a:rPr lang="ru-RU" sz="1400" dirty="0" smtClean="0"/>
              <a:t>до восьмидесятикратной </a:t>
            </a:r>
            <a:r>
              <a:rPr lang="ru-RU" sz="1400" dirty="0"/>
              <a:t>суммы взятки с лишением права </a:t>
            </a:r>
            <a:r>
              <a:rPr lang="ru-RU" sz="1400" dirty="0" smtClean="0"/>
              <a:t>занимать определенные </a:t>
            </a:r>
            <a:r>
              <a:rPr lang="ru-RU" sz="1400" dirty="0"/>
              <a:t>должности или заниматься определенной деятельностью </a:t>
            </a:r>
            <a:r>
              <a:rPr lang="ru-RU" sz="1400" dirty="0" smtClean="0"/>
              <a:t>на срок </a:t>
            </a:r>
            <a:r>
              <a:rPr lang="ru-RU" sz="1400" dirty="0"/>
              <a:t>до трех лет либо лишением свободы на срок от семи до двенадцати </a:t>
            </a:r>
            <a:r>
              <a:rPr lang="ru-RU" sz="1400" dirty="0" smtClean="0"/>
              <a:t>лет со </a:t>
            </a:r>
            <a:r>
              <a:rPr lang="ru-RU" sz="1400" dirty="0"/>
              <a:t>штрафом в размере шестидесятикратной суммы взятки.</a:t>
            </a:r>
          </a:p>
          <a:p>
            <a:pPr algn="just"/>
            <a:r>
              <a:rPr lang="ru-RU" sz="1400" b="1" dirty="0"/>
              <a:t>4.</a:t>
            </a:r>
            <a:r>
              <a:rPr lang="ru-RU" sz="1400" dirty="0"/>
              <a:t> Посредничество во взяточничестве, совершенное в особо </a:t>
            </a:r>
            <a:r>
              <a:rPr lang="ru-RU" sz="1400" dirty="0" smtClean="0"/>
              <a:t>крупном размере, - </a:t>
            </a:r>
            <a:r>
              <a:rPr lang="ru-RU" sz="1400" dirty="0"/>
              <a:t>наказывается штрафом в размере от семидесятикратной </a:t>
            </a:r>
            <a:r>
              <a:rPr lang="ru-RU" sz="1400" dirty="0" smtClean="0"/>
              <a:t>до девяностократной </a:t>
            </a:r>
            <a:r>
              <a:rPr lang="ru-RU" sz="1400" dirty="0"/>
              <a:t>суммы взятки с лишением права занимать </a:t>
            </a:r>
            <a:r>
              <a:rPr lang="ru-RU" sz="1400" dirty="0" smtClean="0"/>
              <a:t>определенные должности </a:t>
            </a:r>
            <a:r>
              <a:rPr lang="ru-RU" sz="1400" dirty="0"/>
              <a:t>или заниматься определенной деятельностью на срок до трех </a:t>
            </a:r>
            <a:r>
              <a:rPr lang="ru-RU" sz="1400" dirty="0" smtClean="0"/>
              <a:t>лет либо </a:t>
            </a:r>
            <a:r>
              <a:rPr lang="ru-RU" sz="1400" dirty="0"/>
              <a:t>лишением свободы на срок от семи до двенадцати лет со штрафом </a:t>
            </a:r>
            <a:r>
              <a:rPr lang="ru-RU" sz="1400" dirty="0" smtClean="0"/>
              <a:t>в размере </a:t>
            </a:r>
            <a:r>
              <a:rPr lang="ru-RU" sz="1400" dirty="0"/>
              <a:t>семидесятикратной суммы взятки.</a:t>
            </a:r>
          </a:p>
          <a:p>
            <a:pPr algn="just"/>
            <a:r>
              <a:rPr lang="ru-RU" sz="1400" b="1" dirty="0"/>
              <a:t>5.</a:t>
            </a:r>
            <a:r>
              <a:rPr lang="ru-RU" sz="1400" dirty="0"/>
              <a:t> Обещание или предложение посредничества во </a:t>
            </a:r>
            <a:r>
              <a:rPr lang="ru-RU" sz="1400" dirty="0" smtClean="0"/>
              <a:t>взяточничестве - </a:t>
            </a:r>
            <a:r>
              <a:rPr lang="ru-RU" sz="1400" dirty="0"/>
              <a:t>наказывается штрафом в размере от пятнадцатикратной </a:t>
            </a:r>
            <a:r>
              <a:rPr lang="ru-RU" sz="1400" dirty="0" smtClean="0"/>
              <a:t>до семидесятикратной </a:t>
            </a:r>
            <a:r>
              <a:rPr lang="ru-RU" sz="1400" dirty="0"/>
              <a:t>суммы взятки с лишением права занимать </a:t>
            </a:r>
            <a:r>
              <a:rPr lang="ru-RU" sz="1400" dirty="0" smtClean="0"/>
              <a:t>определенные должности </a:t>
            </a:r>
            <a:r>
              <a:rPr lang="ru-RU" sz="1400" dirty="0"/>
              <a:t>или заниматься определенной деятельностью на срок до трех </a:t>
            </a:r>
            <a:r>
              <a:rPr lang="ru-RU" sz="1400" dirty="0" smtClean="0"/>
              <a:t>лет или </a:t>
            </a:r>
            <a:r>
              <a:rPr lang="ru-RU" sz="1400" dirty="0"/>
              <a:t>штрафом в размере от двадцати пяти тысяч до пятисот </a:t>
            </a:r>
            <a:r>
              <a:rPr lang="ru-RU" sz="1400" dirty="0" smtClean="0"/>
              <a:t>миллионов рублей </a:t>
            </a:r>
            <a:r>
              <a:rPr lang="ru-RU" sz="1400" dirty="0"/>
              <a:t>с лишением права занимать определенные должности или </a:t>
            </a:r>
            <a:r>
              <a:rPr lang="ru-RU" sz="1400" dirty="0" smtClean="0"/>
              <a:t>заниматься определенной </a:t>
            </a:r>
            <a:r>
              <a:rPr lang="ru-RU" sz="1400" dirty="0"/>
              <a:t>деятельностью на срок до трех лет либо лишением свободы </a:t>
            </a:r>
            <a:r>
              <a:rPr lang="ru-RU" sz="1400" dirty="0" smtClean="0"/>
              <a:t>на срок </a:t>
            </a:r>
            <a:r>
              <a:rPr lang="ru-RU" sz="1400" dirty="0"/>
              <a:t>до семи лет со штрафом в размере от десятикратной </a:t>
            </a:r>
            <a:r>
              <a:rPr lang="ru-RU" sz="1400" dirty="0" smtClean="0"/>
              <a:t>до шестидесятикратной </a:t>
            </a:r>
            <a:r>
              <a:rPr lang="ru-RU" sz="1400" dirty="0"/>
              <a:t>суммы взятки.</a:t>
            </a:r>
          </a:p>
          <a:p>
            <a:endParaRPr lang="ru-RU" sz="1400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163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7839" y="260648"/>
            <a:ext cx="885831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 smtClean="0"/>
          </a:p>
          <a:p>
            <a:r>
              <a:rPr lang="ru-RU" sz="1600" b="1" dirty="0" smtClean="0"/>
              <a:t>Примечание к статье </a:t>
            </a:r>
            <a:r>
              <a:rPr lang="ru-RU" sz="1600" b="1" dirty="0"/>
              <a:t>291.1. УК </a:t>
            </a:r>
            <a:r>
              <a:rPr lang="ru-RU" sz="1600" b="1" dirty="0" smtClean="0"/>
              <a:t>РФ (</a:t>
            </a:r>
            <a:r>
              <a:rPr lang="ru-RU" sz="1600" b="1" dirty="0"/>
              <a:t>Посредничество во </a:t>
            </a:r>
            <a:r>
              <a:rPr lang="ru-RU" sz="1600" b="1" dirty="0" smtClean="0"/>
              <a:t>взяточничестве).</a:t>
            </a:r>
            <a:endParaRPr lang="ru-RU" sz="1600" b="1" dirty="0"/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  <a:p>
            <a:pPr algn="just"/>
            <a:endParaRPr lang="ru-RU" sz="1400" dirty="0"/>
          </a:p>
          <a:p>
            <a:pPr algn="just"/>
            <a:r>
              <a:rPr lang="ru-RU" sz="1400" dirty="0" smtClean="0"/>
              <a:t>Лицо</a:t>
            </a:r>
            <a:r>
              <a:rPr lang="ru-RU" sz="1400" dirty="0"/>
              <a:t>, являющееся посредником во взяточничестве, освобождается </a:t>
            </a:r>
            <a:r>
              <a:rPr lang="ru-RU" sz="1400" dirty="0" smtClean="0"/>
              <a:t>от уголовной </a:t>
            </a:r>
            <a:r>
              <a:rPr lang="ru-RU" sz="1400" dirty="0"/>
              <a:t>ответственности, если оно после совершения </a:t>
            </a:r>
            <a:r>
              <a:rPr lang="ru-RU" sz="1400" dirty="0" smtClean="0"/>
              <a:t>преступления активно </a:t>
            </a:r>
            <a:r>
              <a:rPr lang="ru-RU" sz="1400" dirty="0"/>
              <a:t>способствовало раскрытию и (или) пресечению преступления </a:t>
            </a:r>
            <a:r>
              <a:rPr lang="ru-RU" sz="1400" dirty="0" smtClean="0"/>
              <a:t>и добровольно </a:t>
            </a:r>
            <a:r>
              <a:rPr lang="ru-RU" sz="1400" dirty="0"/>
              <a:t>сообщило органу, имеющему право возбудить уголовное дело, </a:t>
            </a:r>
            <a:r>
              <a:rPr lang="ru-RU" sz="1400" dirty="0" smtClean="0"/>
              <a:t>о посредничестве </a:t>
            </a:r>
            <a:r>
              <a:rPr lang="ru-RU" sz="1400" dirty="0"/>
              <a:t>во взяточничестве</a:t>
            </a:r>
            <a:r>
              <a:rPr lang="ru-RU" sz="1400" dirty="0" smtClean="0"/>
              <a:t>.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  <a:p>
            <a:pPr algn="just"/>
            <a:r>
              <a:rPr lang="ru-RU" sz="1400" b="1" dirty="0"/>
              <a:t>Значительным размером взятки </a:t>
            </a:r>
            <a:r>
              <a:rPr lang="ru-RU" sz="1400" dirty="0"/>
              <a:t>в статьях 290, 291 и 291.1 УК </a:t>
            </a:r>
            <a:r>
              <a:rPr lang="ru-RU" sz="1400" dirty="0" smtClean="0"/>
              <a:t>РФ признаются </a:t>
            </a:r>
            <a:r>
              <a:rPr lang="ru-RU" sz="1400" dirty="0"/>
              <a:t>сумма денег, стоимость ценных бумаг, иного имущества, </a:t>
            </a:r>
            <a:r>
              <a:rPr lang="ru-RU" sz="1400" dirty="0" smtClean="0"/>
              <a:t>услуг имущественного </a:t>
            </a:r>
            <a:r>
              <a:rPr lang="ru-RU" sz="1400" dirty="0"/>
              <a:t>характера, иных имущественных прав, </a:t>
            </a:r>
            <a:r>
              <a:rPr lang="ru-RU" sz="1400" b="1" dirty="0" smtClean="0"/>
              <a:t>превышающие двадцать </a:t>
            </a:r>
            <a:r>
              <a:rPr lang="ru-RU" sz="1400" b="1" dirty="0"/>
              <a:t>пять тысяч рублей, крупным размером взятки - превышающие </a:t>
            </a:r>
            <a:r>
              <a:rPr lang="ru-RU" sz="1400" b="1" dirty="0" smtClean="0"/>
              <a:t>сто пятьдесят </a:t>
            </a:r>
            <a:r>
              <a:rPr lang="ru-RU" sz="1400" b="1" dirty="0"/>
              <a:t>тысяч рублей, особо крупным размером взятки </a:t>
            </a:r>
            <a:r>
              <a:rPr lang="ru-RU" sz="1400" b="1" dirty="0" smtClean="0"/>
              <a:t>– превышающие один </a:t>
            </a:r>
            <a:r>
              <a:rPr lang="ru-RU" sz="1400" b="1" dirty="0"/>
              <a:t>миллион рублей.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339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764704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Незаконное вознаграждение от имени юридического лица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85831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/>
          </a:p>
          <a:p>
            <a:pPr algn="just"/>
            <a:r>
              <a:rPr lang="ru-RU" sz="1600" dirty="0" smtClean="0"/>
              <a:t>      В </a:t>
            </a:r>
            <a:r>
              <a:rPr lang="ru-RU" sz="1600" dirty="0"/>
              <a:t>соответствии со статьей 19.28 КоАП РФ под </a:t>
            </a:r>
            <a:r>
              <a:rPr lang="ru-RU" sz="1600" dirty="0" smtClean="0"/>
              <a:t>незаконным вознаграждением </a:t>
            </a:r>
            <a:r>
              <a:rPr lang="ru-RU" sz="1600" dirty="0"/>
              <a:t>от имени юридического лица понимаются </a:t>
            </a:r>
            <a:r>
              <a:rPr lang="ru-RU" sz="1600" dirty="0" smtClean="0"/>
              <a:t>незаконные передача</a:t>
            </a:r>
            <a:r>
              <a:rPr lang="ru-RU" sz="1600" dirty="0"/>
              <a:t>, предложение или обещание от имени или в </a:t>
            </a:r>
            <a:r>
              <a:rPr lang="ru-RU" sz="1600" dirty="0" smtClean="0"/>
              <a:t>интересах юридического </a:t>
            </a:r>
            <a:r>
              <a:rPr lang="ru-RU" sz="1600" dirty="0"/>
              <a:t>лица должностному лицу денег, ценных бумаг, </a:t>
            </a:r>
            <a:r>
              <a:rPr lang="ru-RU" sz="1600" dirty="0" smtClean="0"/>
              <a:t>иного имущества</a:t>
            </a:r>
            <a:r>
              <a:rPr lang="ru-RU" sz="1600" dirty="0"/>
              <a:t>, оказание ему услуг имущественного характера, </a:t>
            </a:r>
            <a:r>
              <a:rPr lang="ru-RU" sz="1600" dirty="0" smtClean="0"/>
              <a:t>предоставление имущественных </a:t>
            </a:r>
            <a:r>
              <a:rPr lang="ru-RU" sz="1600" dirty="0"/>
              <a:t>прав за совершение в интересах данного юридического </a:t>
            </a:r>
            <a:r>
              <a:rPr lang="ru-RU" sz="1600" dirty="0" smtClean="0"/>
              <a:t>лица должностным </a:t>
            </a:r>
            <a:r>
              <a:rPr lang="ru-RU" sz="1600" dirty="0"/>
              <a:t>лицом, действия (бездействие), связанного с занимаемым </a:t>
            </a:r>
            <a:r>
              <a:rPr lang="ru-RU" sz="1600" dirty="0" smtClean="0"/>
              <a:t>им служебным </a:t>
            </a:r>
            <a:r>
              <a:rPr lang="ru-RU" sz="1600" dirty="0"/>
              <a:t>положением</a:t>
            </a:r>
            <a:r>
              <a:rPr lang="ru-RU" sz="1600" dirty="0" smtClean="0"/>
              <a:t>.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dirty="0" smtClean="0"/>
              <a:t>     За </a:t>
            </a:r>
            <a:r>
              <a:rPr lang="ru-RU" sz="1600" dirty="0"/>
              <a:t>совершение подобных действий к юридическому лицу </a:t>
            </a:r>
            <a:r>
              <a:rPr lang="ru-RU" sz="1600" dirty="0" smtClean="0"/>
              <a:t>применяются меры </a:t>
            </a:r>
            <a:r>
              <a:rPr lang="ru-RU" sz="1600" dirty="0"/>
              <a:t>административной ответственности вплоть до штрафа в размере </a:t>
            </a:r>
            <a:r>
              <a:rPr lang="ru-RU" sz="1600" dirty="0" smtClean="0"/>
              <a:t>до стократной </a:t>
            </a:r>
            <a:r>
              <a:rPr lang="ru-RU" sz="1600" dirty="0"/>
              <a:t>суммы денежных средств, стоимости ценных бумаг, </a:t>
            </a:r>
            <a:r>
              <a:rPr lang="ru-RU" sz="1600" dirty="0" smtClean="0"/>
              <a:t>иного имущества</a:t>
            </a:r>
            <a:r>
              <a:rPr lang="ru-RU" sz="1600" dirty="0"/>
              <a:t>, услуг имущественного характера, иных имущественных прав</a:t>
            </a:r>
            <a:r>
              <a:rPr lang="ru-RU" sz="1600" dirty="0" smtClean="0"/>
              <a:t>, незаконно </a:t>
            </a:r>
            <a:r>
              <a:rPr lang="ru-RU" sz="1600" dirty="0"/>
              <a:t>переданных или оказанных либо обещанных или предложенных </a:t>
            </a:r>
            <a:r>
              <a:rPr lang="ru-RU" sz="1600" dirty="0" smtClean="0"/>
              <a:t>от имени </a:t>
            </a:r>
            <a:r>
              <a:rPr lang="ru-RU" sz="1600" dirty="0"/>
              <a:t>юридического лица.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6" name="Picture 4" descr="C:\Users\KorzhavchikovaZO\Desktop\Брошюра коррупция_files\slide000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581128"/>
            <a:ext cx="3150815" cy="1806029"/>
          </a:xfrm>
          <a:prstGeom prst="rect">
            <a:avLst/>
          </a:prstGeom>
          <a:noFill/>
          <a:effectLst>
            <a:outerShdw blurRad="279400" dist="101600" algn="ctr" rotWithShape="0">
              <a:srgbClr val="000000">
                <a:alpha val="53000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01784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764704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Признаки вымогательства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7586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Гражданин</a:t>
            </a:r>
            <a:r>
              <a:rPr lang="ru-RU" sz="1600" dirty="0"/>
              <a:t>, давший взятку или совершивший коммерческий </a:t>
            </a:r>
            <a:r>
              <a:rPr lang="ru-RU" sz="1600" dirty="0" smtClean="0"/>
              <a:t>подкуп (</a:t>
            </a:r>
            <a:r>
              <a:rPr lang="ru-RU" sz="1600" dirty="0"/>
              <a:t>п.1. и п.2 статьи 204 УК РФ), может быть освобожден от ответственности</a:t>
            </a:r>
            <a:r>
              <a:rPr lang="ru-RU" sz="1600" dirty="0" smtClean="0"/>
              <a:t>, если</a:t>
            </a:r>
            <a:r>
              <a:rPr lang="ru-RU" sz="1600" dirty="0"/>
              <a:t>:</a:t>
            </a:r>
          </a:p>
          <a:p>
            <a:r>
              <a:rPr lang="ru-RU" sz="1600" dirty="0" smtClean="0"/>
              <a:t>- установлен </a:t>
            </a:r>
            <a:r>
              <a:rPr lang="ru-RU" sz="1600" dirty="0"/>
              <a:t>факт вымогательства;</a:t>
            </a:r>
          </a:p>
          <a:p>
            <a:r>
              <a:rPr lang="ru-RU" sz="1600" dirty="0" smtClean="0"/>
              <a:t>- гражданин </a:t>
            </a:r>
            <a:r>
              <a:rPr lang="ru-RU" sz="1600" dirty="0"/>
              <a:t>добровольно сообщил о содеянном в </a:t>
            </a:r>
            <a:r>
              <a:rPr lang="ru-RU" sz="1600" dirty="0" smtClean="0"/>
              <a:t>правоохранительные органы</a:t>
            </a:r>
            <a:r>
              <a:rPr lang="ru-RU" sz="1600" dirty="0"/>
              <a:t>.</a:t>
            </a:r>
          </a:p>
          <a:p>
            <a:endParaRPr lang="ru-RU" sz="1600" b="1" dirty="0" smtClean="0"/>
          </a:p>
          <a:p>
            <a:endParaRPr lang="ru-RU" sz="1600" b="1" dirty="0" smtClean="0"/>
          </a:p>
          <a:p>
            <a:pPr algn="just"/>
            <a:r>
              <a:rPr lang="ru-RU" sz="1600" b="1" dirty="0" smtClean="0"/>
              <a:t>Помните</a:t>
            </a:r>
            <a:r>
              <a:rPr lang="ru-RU" sz="1600" b="1" dirty="0"/>
              <a:t>! </a:t>
            </a:r>
            <a:r>
              <a:rPr lang="ru-RU" sz="1600" dirty="0"/>
              <a:t>Не может быть признано добровольным заявление о </a:t>
            </a:r>
            <a:r>
              <a:rPr lang="ru-RU" sz="1600" dirty="0" smtClean="0"/>
              <a:t>даче взятки </a:t>
            </a:r>
            <a:r>
              <a:rPr lang="ru-RU" sz="1600" dirty="0"/>
              <a:t>или коммерческом подкупе, если правоохранительным органам </a:t>
            </a:r>
            <a:r>
              <a:rPr lang="ru-RU" sz="1600" dirty="0" smtClean="0"/>
              <a:t>стало известно </a:t>
            </a:r>
            <a:r>
              <a:rPr lang="ru-RU" sz="1600" dirty="0"/>
              <a:t>об этом из других источников.</a:t>
            </a:r>
          </a:p>
          <a:p>
            <a:pPr algn="just"/>
            <a:r>
              <a:rPr lang="ru-RU" sz="1600" dirty="0"/>
              <a:t>Заведомо ложный донос о вымогательстве взятки или </a:t>
            </a:r>
            <a:r>
              <a:rPr lang="ru-RU" sz="1600" dirty="0" smtClean="0"/>
              <a:t>коммерческом подкупе </a:t>
            </a:r>
            <a:r>
              <a:rPr lang="ru-RU" sz="1600" dirty="0"/>
              <a:t>рассматривается Уголовным Кодексом Российской Федерации </a:t>
            </a:r>
            <a:r>
              <a:rPr lang="ru-RU" sz="1600" dirty="0" smtClean="0"/>
              <a:t>как преступление </a:t>
            </a:r>
            <a:r>
              <a:rPr lang="ru-RU" sz="1600" dirty="0"/>
              <a:t>и наказывается лишением свободы на срок до шести </a:t>
            </a:r>
            <a:r>
              <a:rPr lang="ru-RU" sz="1600" dirty="0" smtClean="0"/>
              <a:t>лет (</a:t>
            </a:r>
            <a:r>
              <a:rPr lang="ru-RU" sz="1600" dirty="0"/>
              <a:t>статья 306).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045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66898" y="260648"/>
            <a:ext cx="875865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Вымогательство </a:t>
            </a:r>
            <a:r>
              <a:rPr lang="ru-RU" sz="1600" dirty="0"/>
              <a:t>взятки может осуществляться как в виде </a:t>
            </a:r>
            <a:r>
              <a:rPr lang="ru-RU" sz="1600" dirty="0" smtClean="0"/>
              <a:t>прямого требования </a:t>
            </a:r>
            <a:r>
              <a:rPr lang="ru-RU" sz="1600" dirty="0"/>
              <a:t>(«если не дадите….вопрос будет решен не в вашу пользу»), так </a:t>
            </a:r>
            <a:r>
              <a:rPr lang="ru-RU" sz="1600" dirty="0" smtClean="0"/>
              <a:t>и косвенным </a:t>
            </a:r>
            <a:r>
              <a:rPr lang="ru-RU" sz="1600" dirty="0"/>
              <a:t>образом.</a:t>
            </a:r>
          </a:p>
          <a:p>
            <a:endParaRPr lang="ru-RU" sz="1600" b="1" dirty="0" smtClean="0"/>
          </a:p>
          <a:p>
            <a:endParaRPr lang="ru-RU" sz="1600" b="1" dirty="0" smtClean="0"/>
          </a:p>
          <a:p>
            <a:r>
              <a:rPr lang="ru-RU" sz="1600" b="1" dirty="0" smtClean="0"/>
              <a:t>Помните</a:t>
            </a:r>
            <a:r>
              <a:rPr lang="ru-RU" sz="1600" b="1" dirty="0"/>
              <a:t>! </a:t>
            </a:r>
            <a:r>
              <a:rPr lang="ru-RU" sz="1600" dirty="0"/>
              <a:t>Любой разговор может расцениваться как разговор </a:t>
            </a:r>
            <a:r>
              <a:rPr lang="ru-RU" sz="1600" dirty="0" smtClean="0"/>
              <a:t>о возможной </a:t>
            </a:r>
            <a:r>
              <a:rPr lang="ru-RU" sz="1600" dirty="0"/>
              <a:t>взятке, если:</a:t>
            </a:r>
          </a:p>
          <a:p>
            <a:pPr algn="just"/>
            <a:r>
              <a:rPr lang="ru-RU" sz="1600" dirty="0"/>
              <a:t>- разговор носит иносказательный характер, когда речь </a:t>
            </a:r>
            <a:r>
              <a:rPr lang="ru-RU" sz="1600" dirty="0" smtClean="0"/>
              <a:t>чиновника состоит </a:t>
            </a:r>
            <a:r>
              <a:rPr lang="ru-RU" sz="1600" dirty="0"/>
              <a:t>из односложных предложений, пусть даже и не </a:t>
            </a:r>
            <a:r>
              <a:rPr lang="ru-RU" sz="1600" dirty="0" smtClean="0"/>
              <a:t>содержащих открытых </a:t>
            </a:r>
            <a:r>
              <a:rPr lang="ru-RU" sz="1600" dirty="0"/>
              <a:t>заявлений о том, что решить вопрос он может только в </a:t>
            </a:r>
            <a:r>
              <a:rPr lang="ru-RU" sz="1600" dirty="0" smtClean="0"/>
              <a:t>случае передачи </a:t>
            </a:r>
            <a:r>
              <a:rPr lang="ru-RU" sz="1600" dirty="0"/>
              <a:t>ему денег или оказания какой-либо услуги и </a:t>
            </a:r>
            <a:r>
              <a:rPr lang="ru-RU" sz="1600" dirty="0" smtClean="0"/>
              <a:t>никакие «</a:t>
            </a:r>
            <a:r>
              <a:rPr lang="ru-RU" sz="1600" dirty="0"/>
              <a:t>опасные» выражения при этом не допускаются;</a:t>
            </a:r>
          </a:p>
          <a:p>
            <a:pPr algn="just"/>
            <a:r>
              <a:rPr lang="ru-RU" sz="1600" dirty="0"/>
              <a:t>- в ходе беседы чиновник, заявляя об отказе решить тот или </a:t>
            </a:r>
            <a:r>
              <a:rPr lang="ru-RU" sz="1600" dirty="0" smtClean="0"/>
              <a:t>иной вопрос </a:t>
            </a:r>
            <a:r>
              <a:rPr lang="ru-RU" sz="1600" dirty="0"/>
              <a:t>(«не смогу помочь», «это незаконно», «у меня нет </a:t>
            </a:r>
            <a:r>
              <a:rPr lang="ru-RU" sz="1600" dirty="0" smtClean="0"/>
              <a:t>таких возможностей</a:t>
            </a:r>
            <a:r>
              <a:rPr lang="ru-RU" sz="1600" dirty="0"/>
              <a:t>»), жестами или мимикой дает понять, что готов </a:t>
            </a:r>
            <a:r>
              <a:rPr lang="ru-RU" sz="1600" dirty="0" smtClean="0"/>
              <a:t>обсудить возможности </a:t>
            </a:r>
            <a:r>
              <a:rPr lang="ru-RU" sz="1600" dirty="0"/>
              <a:t>решения этого вопроса в другой обстановке (в другое время, </a:t>
            </a:r>
            <a:r>
              <a:rPr lang="ru-RU" sz="1600" dirty="0" smtClean="0"/>
              <a:t>в другом </a:t>
            </a:r>
            <a:r>
              <a:rPr lang="ru-RU" sz="1600" dirty="0"/>
              <a:t>месте), даже если сумма или характер взятки не озвучиваются, </a:t>
            </a:r>
            <a:r>
              <a:rPr lang="ru-RU" sz="1600" dirty="0" smtClean="0"/>
              <a:t>так как </a:t>
            </a:r>
            <a:r>
              <a:rPr lang="ru-RU" sz="1600" dirty="0"/>
              <a:t>соответствующие цифры могут быть написаны на листке бумаги</a:t>
            </a:r>
            <a:r>
              <a:rPr lang="ru-RU" sz="1600" dirty="0" smtClean="0"/>
              <a:t>, набраны </a:t>
            </a:r>
            <a:r>
              <a:rPr lang="ru-RU" sz="1600" dirty="0"/>
              <a:t>на калькуляторе или компьютере и </a:t>
            </a:r>
            <a:r>
              <a:rPr lang="ru-RU" sz="1600" dirty="0" smtClean="0"/>
              <a:t>продемонстрированы потенциальному </a:t>
            </a:r>
            <a:r>
              <a:rPr lang="ru-RU" sz="1600" dirty="0"/>
              <a:t>взяткодателю;</a:t>
            </a:r>
          </a:p>
          <a:p>
            <a:pPr algn="just"/>
            <a:r>
              <a:rPr lang="ru-RU" sz="1600" dirty="0"/>
              <a:t>- чиновник неожиданно прерывает беседу и под </a:t>
            </a:r>
            <a:r>
              <a:rPr lang="ru-RU" sz="1600" dirty="0" smtClean="0"/>
              <a:t>благовидным предлогом </a:t>
            </a:r>
            <a:r>
              <a:rPr lang="ru-RU" sz="1600" dirty="0"/>
              <a:t>оставляет посетителя одного в кабинете. Оставив при </a:t>
            </a:r>
            <a:r>
              <a:rPr lang="ru-RU" sz="1600" dirty="0" smtClean="0"/>
              <a:t>этом открытым </a:t>
            </a:r>
            <a:r>
              <a:rPr lang="ru-RU" sz="1600" dirty="0"/>
              <a:t>ящик стола, папку с материалами, портфель;</a:t>
            </a:r>
          </a:p>
          <a:p>
            <a:pPr algn="just"/>
            <a:r>
              <a:rPr lang="ru-RU" sz="1600" dirty="0"/>
              <a:t>- чиновник переадресовывает продолжение контракта </a:t>
            </a:r>
            <a:r>
              <a:rPr lang="ru-RU" sz="1600" dirty="0" smtClean="0"/>
              <a:t>другому человеку</a:t>
            </a:r>
            <a:r>
              <a:rPr lang="ru-RU" sz="1600" dirty="0"/>
              <a:t>, напрямую </a:t>
            </a:r>
            <a:r>
              <a:rPr lang="ru-RU" sz="1600" dirty="0" smtClean="0"/>
              <a:t>не связанному </a:t>
            </a:r>
            <a:r>
              <a:rPr lang="ru-RU" sz="1600" dirty="0"/>
              <a:t>с решением вопроса.</a:t>
            </a:r>
          </a:p>
          <a:p>
            <a:r>
              <a:rPr lang="ru-RU" sz="1600" dirty="0"/>
              <a:t>Признаки коммерческого подкупа аналогичны </a:t>
            </a:r>
            <a:r>
              <a:rPr lang="ru-RU" sz="1600" dirty="0" smtClean="0"/>
              <a:t>признакам вымогательства </a:t>
            </a:r>
            <a:r>
              <a:rPr lang="ru-RU" sz="1600" dirty="0"/>
              <a:t>взятки.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134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62068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Действия и высказывания, которые могут быть </a:t>
            </a:r>
            <a:r>
              <a:rPr lang="ru-RU" b="1" dirty="0" smtClean="0"/>
              <a:t>восприняты окружающими </a:t>
            </a:r>
            <a:r>
              <a:rPr lang="ru-RU" b="1" dirty="0"/>
              <a:t>как согласие принять взятку или как просьба о </a:t>
            </a:r>
            <a:r>
              <a:rPr lang="ru-RU" b="1" dirty="0" smtClean="0"/>
              <a:t>даче взятки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75865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Поведение</a:t>
            </a:r>
            <a:r>
              <a:rPr lang="ru-RU" sz="1600" dirty="0"/>
              <a:t>, которое может восприниматься окружающими как </a:t>
            </a:r>
            <a:r>
              <a:rPr lang="ru-RU" sz="1600" dirty="0" smtClean="0"/>
              <a:t>обещание дачи </a:t>
            </a:r>
            <a:r>
              <a:rPr lang="ru-RU" sz="1600" dirty="0"/>
              <a:t>взятки или предложение дачи взятки либо как согласие принять </a:t>
            </a:r>
            <a:r>
              <a:rPr lang="ru-RU" sz="1600" dirty="0" smtClean="0"/>
              <a:t>взятку или </a:t>
            </a:r>
            <a:r>
              <a:rPr lang="ru-RU" sz="1600" dirty="0"/>
              <a:t>как просьба о даче взятки, является неприемлемым для </a:t>
            </a:r>
            <a:r>
              <a:rPr lang="ru-RU" sz="1600" dirty="0" smtClean="0"/>
              <a:t>государственных служащих</a:t>
            </a:r>
            <a:r>
              <a:rPr lang="ru-RU" sz="1600" dirty="0"/>
              <a:t>, поскольку заставляет усомниться в его объективности </a:t>
            </a:r>
            <a:r>
              <a:rPr lang="ru-RU" sz="1600" dirty="0" smtClean="0"/>
              <a:t>и добросовестности</a:t>
            </a:r>
            <a:r>
              <a:rPr lang="ru-RU" sz="1600" dirty="0"/>
              <a:t>, наносит ущерб репутации системы </a:t>
            </a:r>
            <a:r>
              <a:rPr lang="ru-RU" sz="1600" dirty="0" smtClean="0"/>
              <a:t>государственного управления </a:t>
            </a:r>
            <a:r>
              <a:rPr lang="ru-RU" sz="1600" dirty="0"/>
              <a:t>в целом.</a:t>
            </a:r>
          </a:p>
          <a:p>
            <a:pPr algn="just"/>
            <a:r>
              <a:rPr lang="ru-RU" sz="1600" dirty="0" smtClean="0"/>
              <a:t>     Для </a:t>
            </a:r>
            <a:r>
              <a:rPr lang="ru-RU" sz="1600" dirty="0"/>
              <a:t>предупреждения подобных негативных последствий вам </a:t>
            </a:r>
            <a:r>
              <a:rPr lang="ru-RU" sz="1600" dirty="0" smtClean="0"/>
              <a:t>следует уделять </a:t>
            </a:r>
            <a:r>
              <a:rPr lang="ru-RU" sz="1600" dirty="0"/>
              <a:t>внимание манере своего общения с коллегами, </a:t>
            </a:r>
            <a:r>
              <a:rPr lang="ru-RU" sz="1600" dirty="0" smtClean="0"/>
              <a:t>представителями организаций</a:t>
            </a:r>
            <a:r>
              <a:rPr lang="ru-RU" sz="1600" dirty="0"/>
              <a:t>, иными гражданами и, в частности воздерживаться </a:t>
            </a:r>
            <a:r>
              <a:rPr lang="ru-RU" sz="1600" dirty="0" smtClean="0"/>
              <a:t>от поведения</a:t>
            </a:r>
            <a:r>
              <a:rPr lang="ru-RU" sz="1600" dirty="0"/>
              <a:t>, которое может восприниматься окружающими как обещание </a:t>
            </a:r>
            <a:r>
              <a:rPr lang="ru-RU" sz="1600" dirty="0" smtClean="0"/>
              <a:t>или предложение </a:t>
            </a:r>
            <a:r>
              <a:rPr lang="ru-RU" sz="1600" dirty="0"/>
              <a:t>дачи взятки либо как согласие принять взятку или как </a:t>
            </a:r>
            <a:r>
              <a:rPr lang="ru-RU" sz="1600" dirty="0" smtClean="0"/>
              <a:t>просьба о </a:t>
            </a:r>
            <a:r>
              <a:rPr lang="ru-RU" sz="1600" dirty="0"/>
              <a:t>даче взятки, так</a:t>
            </a:r>
          </a:p>
          <a:p>
            <a:pPr algn="just"/>
            <a:r>
              <a:rPr lang="ru-RU" sz="1400" dirty="0" smtClean="0"/>
              <a:t>а</a:t>
            </a:r>
            <a:r>
              <a:rPr lang="ru-RU" sz="1400" dirty="0"/>
              <a:t>) необходимо воздерживаться от употребления при взаимодействии </a:t>
            </a:r>
            <a:r>
              <a:rPr lang="ru-RU" sz="1400" dirty="0" smtClean="0"/>
              <a:t>с организациями </a:t>
            </a:r>
            <a:r>
              <a:rPr lang="ru-RU" sz="1400" dirty="0"/>
              <a:t>и гражданами слов, выражений и жестов, которые могут </a:t>
            </a:r>
            <a:r>
              <a:rPr lang="ru-RU" sz="1400" dirty="0" smtClean="0"/>
              <a:t>быть восприняты </a:t>
            </a:r>
            <a:r>
              <a:rPr lang="ru-RU" sz="1400" dirty="0"/>
              <a:t>окружающими как просьба (намек) о даче взятки</a:t>
            </a:r>
            <a:r>
              <a:rPr lang="ru-RU" sz="1400" dirty="0" smtClean="0"/>
              <a:t>. К </a:t>
            </a:r>
            <a:r>
              <a:rPr lang="ru-RU" sz="1400" dirty="0"/>
              <a:t>числу таких выражений относятся, например: «вопрос решить трудно</a:t>
            </a:r>
            <a:r>
              <a:rPr lang="ru-RU" sz="1400" dirty="0" smtClean="0"/>
              <a:t>, но </a:t>
            </a:r>
            <a:r>
              <a:rPr lang="ru-RU" sz="1400" dirty="0"/>
              <a:t>можно», «спасибо на хлеб не намажешь», «договоримся», «нужны </a:t>
            </a:r>
            <a:r>
              <a:rPr lang="ru-RU" sz="1400" dirty="0" smtClean="0"/>
              <a:t>более веские </a:t>
            </a:r>
            <a:r>
              <a:rPr lang="ru-RU" sz="1400" dirty="0"/>
              <a:t>аргументы», «нужно обсудить параметры», «ну что делать будем?» </a:t>
            </a:r>
            <a:r>
              <a:rPr lang="ru-RU" sz="1400" dirty="0" smtClean="0"/>
              <a:t>и т.д.;</a:t>
            </a:r>
          </a:p>
          <a:p>
            <a:pPr algn="just"/>
            <a:r>
              <a:rPr lang="ru-RU" sz="1400" dirty="0"/>
              <a:t>б) обсуждение определенных тем с представителями организаций </a:t>
            </a:r>
            <a:r>
              <a:rPr lang="ru-RU" sz="1400" dirty="0" smtClean="0"/>
              <a:t>и гражданами</a:t>
            </a:r>
            <a:r>
              <a:rPr lang="ru-RU" sz="1400" dirty="0"/>
              <a:t>, особенно с теми из них, чья выгода зависит от решений </a:t>
            </a:r>
            <a:r>
              <a:rPr lang="ru-RU" sz="1400" dirty="0" smtClean="0"/>
              <a:t>и действий </a:t>
            </a:r>
            <a:r>
              <a:rPr lang="ru-RU" sz="1400" dirty="0"/>
              <a:t>служащих, также может восприниматься как просьба о даче взятки.</a:t>
            </a:r>
          </a:p>
          <a:p>
            <a:r>
              <a:rPr lang="ru-RU" sz="1400" dirty="0"/>
              <a:t>К числу таких тем относятся, например:</a:t>
            </a:r>
          </a:p>
          <a:p>
            <a:pPr algn="just"/>
            <a:r>
              <a:rPr lang="ru-RU" sz="1400" dirty="0"/>
              <a:t>- низкий уровень заработной платы служащего и нехватка </a:t>
            </a:r>
            <a:r>
              <a:rPr lang="ru-RU" sz="1400" dirty="0" smtClean="0"/>
              <a:t>денежных средств </a:t>
            </a:r>
            <a:r>
              <a:rPr lang="ru-RU" sz="1400" dirty="0"/>
              <a:t>на реализацию тех или иных нужд;</a:t>
            </a:r>
          </a:p>
          <a:p>
            <a:pPr algn="just"/>
            <a:r>
              <a:rPr lang="ru-RU" sz="1400" dirty="0"/>
              <a:t>- желание приобрести то или иное имущество, получить ту или </a:t>
            </a:r>
            <a:r>
              <a:rPr lang="ru-RU" sz="1400" dirty="0" smtClean="0"/>
              <a:t>иную услугу</a:t>
            </a:r>
            <a:r>
              <a:rPr lang="ru-RU" sz="1400" dirty="0"/>
              <a:t>, отправиться </a:t>
            </a:r>
            <a:r>
              <a:rPr lang="ru-RU" sz="1400" dirty="0" smtClean="0"/>
              <a:t>в туристическую </a:t>
            </a:r>
            <a:r>
              <a:rPr lang="ru-RU" sz="1400" dirty="0"/>
              <a:t>поездку;</a:t>
            </a:r>
          </a:p>
          <a:p>
            <a:r>
              <a:rPr lang="ru-RU" sz="1400" dirty="0"/>
              <a:t>- отсутствие работы у родственников служащего;</a:t>
            </a:r>
          </a:p>
          <a:p>
            <a:r>
              <a:rPr lang="ru-RU" sz="1400" dirty="0"/>
              <a:t>- необходимость поступления детей служащего в </a:t>
            </a:r>
            <a:r>
              <a:rPr lang="ru-RU" sz="1400" dirty="0" smtClean="0"/>
              <a:t>образовательные учреждения </a:t>
            </a:r>
            <a:r>
              <a:rPr lang="ru-RU" sz="1400" dirty="0"/>
              <a:t>и т.д</a:t>
            </a:r>
            <a:r>
              <a:rPr lang="ru-RU" sz="1400" dirty="0" smtClean="0"/>
              <a:t>.; </a:t>
            </a:r>
            <a:endParaRPr lang="ru-RU" sz="1600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838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/>
              <a:t>              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124744"/>
          <a:ext cx="9077899" cy="4533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27380" y="411643"/>
            <a:ext cx="72892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СХЕМА  ФОРМ  КОРРУПЦИОННЫХ  ПРОЯВЛЕНИЙ</a:t>
            </a:r>
            <a:r>
              <a:rPr kumimoji="0" lang="ru-RU" sz="16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hlinkClick r:id="rId7"/>
              </a:rPr>
              <a:t>[</a:t>
            </a:r>
            <a:r>
              <a:rPr kumimoji="0" lang="ru-RU" sz="1600" b="1" i="0" u="none" strike="noStrike" cap="none" normalizeH="0" baseline="30000" dirty="0" smtClean="0" bmk="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hlinkClick r:id="rId8"/>
              </a:rPr>
              <a:t>1]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6021288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aseline="30000" dirty="0" smtClean="0">
                <a:latin typeface="Arial" pitchFamily="34" charset="0"/>
                <a:ea typeface="Times New Roman" pitchFamily="18" charset="0"/>
                <a:hlinkClick r:id="rId9"/>
              </a:rPr>
              <a:t>[</a:t>
            </a:r>
            <a:r>
              <a:rPr lang="ru-RU" baseline="30000" dirty="0" smtClean="0" bmk="">
                <a:latin typeface="Arial" pitchFamily="34" charset="0"/>
                <a:ea typeface="Times New Roman" pitchFamily="18" charset="0"/>
                <a:hlinkClick r:id="rId10"/>
              </a:rPr>
              <a:t>1]</a:t>
            </a:r>
            <a:r>
              <a:rPr lang="ru-RU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1000" dirty="0" smtClean="0">
                <a:latin typeface="Arial" pitchFamily="34" charset="0"/>
                <a:ea typeface="Times New Roman" pitchFamily="18" charset="0"/>
              </a:rPr>
              <a:t>Комитет ООН по Контролю над наркотиками и предупреждению преступности, Глобальная Программа Против Коррупции</a:t>
            </a:r>
            <a:endParaRPr lang="ru-RU" sz="10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47573" y="332656"/>
            <a:ext cx="875865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в) определенные исходящие от государственных гражданских </a:t>
            </a:r>
            <a:r>
              <a:rPr lang="ru-RU" sz="1400" dirty="0" smtClean="0"/>
              <a:t>служащих предложения</a:t>
            </a:r>
            <a:r>
              <a:rPr lang="ru-RU" sz="1400" dirty="0"/>
              <a:t>, особенно если они адресованы представителям организаций </a:t>
            </a:r>
            <a:r>
              <a:rPr lang="ru-RU" sz="1400" dirty="0" smtClean="0"/>
              <a:t>и гражданам</a:t>
            </a:r>
            <a:r>
              <a:rPr lang="ru-RU" sz="1400" dirty="0"/>
              <a:t>, чья выгода зависит от их решений и действий, </a:t>
            </a:r>
            <a:r>
              <a:rPr lang="ru-RU" sz="1400" dirty="0" smtClean="0"/>
              <a:t>могут восприниматься </a:t>
            </a:r>
            <a:r>
              <a:rPr lang="ru-RU" sz="1400" dirty="0"/>
              <a:t>как просьба о даче взятки.</a:t>
            </a:r>
          </a:p>
          <a:p>
            <a:pPr algn="just"/>
            <a:r>
              <a:rPr lang="ru-RU" sz="1400" dirty="0"/>
              <a:t>Это возможно даже в том случае, когда такие </a:t>
            </a:r>
            <a:r>
              <a:rPr lang="ru-RU" sz="1400" dirty="0" smtClean="0"/>
              <a:t>предложения продиктованы </a:t>
            </a:r>
            <a:r>
              <a:rPr lang="ru-RU" sz="1400" dirty="0"/>
              <a:t>благими намерениями и никак не связаны с личной </a:t>
            </a:r>
            <a:r>
              <a:rPr lang="ru-RU" sz="1400" dirty="0" smtClean="0"/>
              <a:t>выгодой государственного </a:t>
            </a:r>
            <a:r>
              <a:rPr lang="ru-RU" sz="1400" dirty="0"/>
              <a:t>служащего.</a:t>
            </a:r>
          </a:p>
          <a:p>
            <a:r>
              <a:rPr lang="ru-RU" sz="1400" dirty="0"/>
              <a:t>К числу таких предложений относятся, например, предложения:</a:t>
            </a:r>
          </a:p>
          <a:p>
            <a:r>
              <a:rPr lang="ru-RU" sz="1400" dirty="0"/>
              <a:t>- предоставить служащему и/или его родственникам скидку;</a:t>
            </a:r>
          </a:p>
          <a:p>
            <a:pPr algn="just"/>
            <a:r>
              <a:rPr lang="ru-RU" sz="1400" dirty="0"/>
              <a:t>- воспользоваться услугами конкретной компании и (или) экспертов </a:t>
            </a:r>
            <a:r>
              <a:rPr lang="ru-RU" sz="1400" dirty="0" smtClean="0"/>
              <a:t>для устранения </a:t>
            </a:r>
            <a:r>
              <a:rPr lang="ru-RU" sz="1400" dirty="0"/>
              <a:t>выявленных нарушений, выполнения работ в </a:t>
            </a:r>
            <a:r>
              <a:rPr lang="ru-RU" sz="1400" dirty="0" smtClean="0"/>
              <a:t>рамках государственного </a:t>
            </a:r>
            <a:r>
              <a:rPr lang="ru-RU" sz="1400" dirty="0"/>
              <a:t>контракта, подготовки необходимых документов;</a:t>
            </a:r>
          </a:p>
          <a:p>
            <a:r>
              <a:rPr lang="ru-RU" sz="1400" dirty="0"/>
              <a:t>- внести деньги в конкретный благотворительный фонд;</a:t>
            </a:r>
          </a:p>
          <a:p>
            <a:r>
              <a:rPr lang="ru-RU" sz="1400" dirty="0"/>
              <a:t>- поддержать конкретную спортивную команду и т.д.;</a:t>
            </a:r>
          </a:p>
          <a:p>
            <a:pPr algn="just"/>
            <a:r>
              <a:rPr lang="ru-RU" sz="1400" dirty="0"/>
              <a:t>г) совершение государственными служащими определенных </a:t>
            </a:r>
            <a:r>
              <a:rPr lang="ru-RU" sz="1400" dirty="0" smtClean="0"/>
              <a:t>действий может </a:t>
            </a:r>
            <a:r>
              <a:rPr lang="ru-RU" sz="1400" dirty="0"/>
              <a:t>восприниматься как согласие принять взятку или просьба о </a:t>
            </a:r>
            <a:r>
              <a:rPr lang="ru-RU" sz="1400" dirty="0" smtClean="0"/>
              <a:t>даче взятки</a:t>
            </a:r>
            <a:r>
              <a:rPr lang="ru-RU" sz="1400" dirty="0"/>
              <a:t>.</a:t>
            </a:r>
          </a:p>
          <a:p>
            <a:r>
              <a:rPr lang="ru-RU" sz="1400" dirty="0"/>
              <a:t>К числу таких действий относятся, например:</a:t>
            </a:r>
          </a:p>
          <a:p>
            <a:r>
              <a:rPr lang="ru-RU" sz="1400" dirty="0"/>
              <a:t>регулярное получение подарков;</a:t>
            </a:r>
          </a:p>
          <a:p>
            <a:pPr algn="just"/>
            <a:r>
              <a:rPr lang="ru-RU" sz="1400" dirty="0"/>
              <a:t>посещения ресторанов совместно с представителями организации</a:t>
            </a:r>
            <a:r>
              <a:rPr lang="ru-RU" sz="1400" dirty="0" smtClean="0"/>
              <a:t>, которая </a:t>
            </a:r>
            <a:r>
              <a:rPr lang="ru-RU" sz="1400" dirty="0"/>
              <a:t>извлекла, извлекает или может извлечь выгоду из решений </a:t>
            </a:r>
            <a:r>
              <a:rPr lang="ru-RU" sz="1400" dirty="0" smtClean="0"/>
              <a:t>или действий </a:t>
            </a:r>
            <a:r>
              <a:rPr lang="ru-RU" sz="1400" dirty="0"/>
              <a:t>(бездействия) служащего.</a:t>
            </a:r>
          </a:p>
          <a:p>
            <a:endParaRPr lang="ru-RU" sz="1600" b="1" dirty="0" smtClean="0"/>
          </a:p>
          <a:p>
            <a:endParaRPr lang="ru-RU" sz="1600" b="1" dirty="0"/>
          </a:p>
          <a:p>
            <a:endParaRPr lang="ru-RU" sz="1600" b="1" dirty="0" smtClean="0"/>
          </a:p>
          <a:p>
            <a:pPr algn="just"/>
            <a:r>
              <a:rPr lang="ru-RU" sz="1600" b="1" dirty="0" smtClean="0"/>
              <a:t>Внимание</a:t>
            </a:r>
            <a:r>
              <a:rPr lang="ru-RU" sz="1600" b="1" dirty="0"/>
              <a:t>! </a:t>
            </a:r>
            <a:r>
              <a:rPr lang="ru-RU" sz="1600" dirty="0"/>
              <a:t>Вас могут провоцировать на дачу взятки </a:t>
            </a:r>
            <a:r>
              <a:rPr lang="ru-RU" sz="1600" dirty="0" smtClean="0"/>
              <a:t>или коммерческий </a:t>
            </a:r>
            <a:r>
              <a:rPr lang="ru-RU" sz="1600" dirty="0"/>
              <a:t>подкуп с целью компрометации и уголовного преследования!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872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764704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Действия во избежание провокации взятки (подкупа)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75865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     Вести </a:t>
            </a:r>
            <a:r>
              <a:rPr lang="ru-RU" sz="1600" dirty="0"/>
              <a:t>себя в полном соответствии с должностным регламентом, </a:t>
            </a:r>
            <a:r>
              <a:rPr lang="ru-RU" sz="1600" dirty="0" smtClean="0"/>
              <a:t>по-деловому</a:t>
            </a:r>
            <a:r>
              <a:rPr lang="ru-RU" sz="1600" dirty="0"/>
              <a:t>, вежливо, без заискивания, не допуская </a:t>
            </a:r>
            <a:r>
              <a:rPr lang="ru-RU" sz="1600" dirty="0" smtClean="0"/>
              <a:t>опрометчивых высказываний </a:t>
            </a:r>
            <a:r>
              <a:rPr lang="ru-RU" sz="1600" dirty="0"/>
              <a:t>которые могли бы трактоваться либо как вымогательство</a:t>
            </a:r>
            <a:r>
              <a:rPr lang="ru-RU" sz="1600" dirty="0" smtClean="0"/>
              <a:t>, либо </a:t>
            </a:r>
            <a:r>
              <a:rPr lang="ru-RU" sz="1600" dirty="0"/>
              <a:t>как готовность взять взятку или пойти на </a:t>
            </a:r>
            <a:r>
              <a:rPr lang="ru-RU" sz="1600" dirty="0" smtClean="0"/>
              <a:t>подкуп.</a:t>
            </a:r>
            <a:endParaRPr lang="ru-RU" sz="1600" dirty="0"/>
          </a:p>
          <a:p>
            <a:pPr algn="just"/>
            <a:r>
              <a:rPr lang="ru-RU" sz="1600" dirty="0" smtClean="0"/>
              <a:t>     В </a:t>
            </a:r>
            <a:r>
              <a:rPr lang="ru-RU" sz="1600" dirty="0"/>
              <a:t>случае открытой провокации взятки (подкупа) </a:t>
            </a:r>
            <a:r>
              <a:rPr lang="ru-RU" sz="1600" dirty="0" smtClean="0"/>
              <a:t>самостоятельно прекратить </a:t>
            </a:r>
            <a:r>
              <a:rPr lang="ru-RU" sz="1600" dirty="0"/>
              <a:t>всяческие контакты с </a:t>
            </a:r>
            <a:r>
              <a:rPr lang="ru-RU" sz="1600" dirty="0" err="1"/>
              <a:t>правокатором</a:t>
            </a:r>
            <a:r>
              <a:rPr lang="ru-RU" sz="1600" dirty="0"/>
              <a:t>-взяткодателем, дать </a:t>
            </a:r>
            <a:r>
              <a:rPr lang="ru-RU" sz="1600" dirty="0" smtClean="0"/>
              <a:t>понять ему </a:t>
            </a:r>
            <a:r>
              <a:rPr lang="ru-RU" sz="1600" dirty="0"/>
              <a:t>вежливо, но настойчиво (без двоякого толкования) о Вашем отказе </a:t>
            </a:r>
            <a:r>
              <a:rPr lang="ru-RU" sz="1600" dirty="0" smtClean="0"/>
              <a:t>пойти на </a:t>
            </a:r>
            <a:r>
              <a:rPr lang="ru-RU" sz="1600" dirty="0"/>
              <a:t>преступление и убедить его смириться с тем, что важный для него </a:t>
            </a:r>
            <a:r>
              <a:rPr lang="ru-RU" sz="1600" dirty="0" smtClean="0"/>
              <a:t>вопрос решен </a:t>
            </a:r>
            <a:r>
              <a:rPr lang="ru-RU" sz="1600" dirty="0"/>
              <a:t>таким </a:t>
            </a:r>
            <a:r>
              <a:rPr lang="ru-RU" sz="1600" dirty="0" smtClean="0"/>
              <a:t>путем.</a:t>
            </a:r>
            <a:endParaRPr lang="ru-RU" sz="1600" dirty="0"/>
          </a:p>
          <a:p>
            <a:pPr algn="just"/>
            <a:r>
              <a:rPr lang="ru-RU" sz="1600" dirty="0" smtClean="0"/>
              <a:t>     В </a:t>
            </a:r>
            <a:r>
              <a:rPr lang="ru-RU" sz="1600" dirty="0"/>
              <a:t>случае явной провокации взятки (подкупа) вести себя необходимо </a:t>
            </a:r>
            <a:r>
              <a:rPr lang="ru-RU" sz="1600" dirty="0" smtClean="0"/>
              <a:t>с учетом </a:t>
            </a:r>
            <a:r>
              <a:rPr lang="ru-RU" sz="1600" dirty="0"/>
              <a:t>вышеизложенного, но соблюдая уже крайнюю осторожность.</a:t>
            </a:r>
          </a:p>
          <a:p>
            <a:endParaRPr lang="ru-RU" sz="1600" b="1" dirty="0" smtClean="0"/>
          </a:p>
          <a:p>
            <a:endParaRPr lang="ru-RU" sz="1600" b="1" dirty="0" smtClean="0"/>
          </a:p>
          <a:p>
            <a:pPr algn="just"/>
            <a:r>
              <a:rPr lang="ru-RU" sz="1600" b="1" dirty="0" smtClean="0"/>
              <a:t>Всегда </a:t>
            </a:r>
            <a:r>
              <a:rPr lang="ru-RU" sz="1600" b="1" dirty="0"/>
              <a:t>помните, что вы </a:t>
            </a:r>
            <a:r>
              <a:rPr lang="ru-RU" sz="1600" b="1" dirty="0" smtClean="0"/>
              <a:t>должностное лицо и </a:t>
            </a:r>
            <a:r>
              <a:rPr lang="ru-RU" sz="1600" b="1" dirty="0"/>
              <a:t>находитесь при исполнении должностных обязанностей!</a:t>
            </a:r>
            <a:endParaRPr lang="ru-RU" sz="1600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696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764704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Что следует предпринять по факту дачи взятки (подкупа)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7586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Столкнувшись </a:t>
            </a:r>
            <a:r>
              <a:rPr lang="ru-RU" sz="1600" dirty="0"/>
              <a:t>с фактом (попыткой) дачи взятки (подкупа), Вы </a:t>
            </a:r>
            <a:r>
              <a:rPr lang="ru-RU" sz="1600" dirty="0" smtClean="0"/>
              <a:t>обязаны незамедлительно </a:t>
            </a:r>
            <a:r>
              <a:rPr lang="ru-RU" sz="1600" dirty="0"/>
              <a:t>уведомить представителя нанимателя (работодателя) в </a:t>
            </a:r>
            <a:r>
              <a:rPr lang="ru-RU" sz="1600" dirty="0" smtClean="0"/>
              <a:t>лице Руководителя </a:t>
            </a:r>
            <a:r>
              <a:rPr lang="ru-RU" sz="1600" dirty="0"/>
              <a:t>(заместителя Руководителя) </a:t>
            </a:r>
            <a:r>
              <a:rPr lang="ru-RU" sz="1600" dirty="0" smtClean="0"/>
              <a:t>своей организации, </a:t>
            </a:r>
            <a:r>
              <a:rPr lang="ru-RU" sz="1600" dirty="0"/>
              <a:t>органы прокуратуры или другие </a:t>
            </a:r>
            <a:r>
              <a:rPr lang="ru-RU" sz="1600" dirty="0" smtClean="0"/>
              <a:t>государственные органы. 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Обязанность уведомлять </a:t>
            </a:r>
            <a:r>
              <a:rPr lang="ru-RU" sz="1600" dirty="0"/>
              <a:t>об обращениях </a:t>
            </a:r>
            <a:r>
              <a:rPr lang="ru-RU" sz="1600" dirty="0" smtClean="0"/>
              <a:t>в целях </a:t>
            </a:r>
            <a:r>
              <a:rPr lang="ru-RU" sz="1600" dirty="0"/>
              <a:t>склонения к совершению коррупционных </a:t>
            </a:r>
            <a:r>
              <a:rPr lang="ru-RU" sz="1600" dirty="0" smtClean="0"/>
              <a:t>правонарушений предусмотрена </a:t>
            </a:r>
            <a:r>
              <a:rPr lang="ru-RU" sz="1600" dirty="0"/>
              <a:t>частью 1 статьи 9 Федерального закона № </a:t>
            </a:r>
            <a:r>
              <a:rPr lang="ru-RU" sz="1600" dirty="0" smtClean="0"/>
              <a:t>273-ФЗ                         </a:t>
            </a:r>
            <a:r>
              <a:rPr lang="ru-RU" sz="1600" dirty="0"/>
              <a:t>«</a:t>
            </a:r>
            <a:r>
              <a:rPr lang="ru-RU" sz="1600" dirty="0" smtClean="0"/>
              <a:t>О противодействии </a:t>
            </a:r>
            <a:r>
              <a:rPr lang="ru-RU" sz="1600" dirty="0"/>
              <a:t>коррупции».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8" name="Picture 14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077072"/>
            <a:ext cx="2763416" cy="266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7983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7839" y="1348800"/>
            <a:ext cx="875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3" y="1162050"/>
          <a:ext cx="8640959" cy="4533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07983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dirty="0" smtClean="0"/>
              <a:t>              </a:t>
            </a:r>
            <a:r>
              <a:rPr lang="ru-RU" sz="2800" b="1" dirty="0"/>
              <a:t>КОРРУПЦИЯ - </a:t>
            </a:r>
            <a:r>
              <a:rPr lang="ru-RU" sz="2800" dirty="0"/>
              <a:t>это злоупотребление служебным положением</a:t>
            </a:r>
            <a:r>
              <a:rPr lang="ru-RU" sz="2800" dirty="0" smtClean="0"/>
              <a:t>, дача </a:t>
            </a:r>
            <a:r>
              <a:rPr lang="ru-RU" sz="2800" dirty="0"/>
              <a:t>взятки, получение взятки, злоупотребление полномочиями</a:t>
            </a:r>
            <a:r>
              <a:rPr lang="ru-RU" sz="2800" dirty="0" smtClean="0"/>
              <a:t>, коммерческий </a:t>
            </a:r>
            <a:r>
              <a:rPr lang="ru-RU" sz="2800" dirty="0"/>
              <a:t>подкуп либо иное незаконное использование </a:t>
            </a:r>
            <a:r>
              <a:rPr lang="ru-RU" sz="2800" dirty="0" smtClean="0"/>
              <a:t>физическим лицом </a:t>
            </a:r>
            <a:r>
              <a:rPr lang="ru-RU" sz="2800" dirty="0"/>
              <a:t>своего должностного положения вопреки </a:t>
            </a:r>
            <a:r>
              <a:rPr lang="ru-RU" sz="2800" dirty="0" smtClean="0"/>
              <a:t>законным интересам </a:t>
            </a:r>
            <a:r>
              <a:rPr lang="ru-RU" sz="2800" dirty="0"/>
              <a:t>общества и государства в целях получения выгоды в </a:t>
            </a:r>
            <a:r>
              <a:rPr lang="ru-RU" sz="2800" dirty="0" smtClean="0"/>
              <a:t>виде денег</a:t>
            </a:r>
            <a:r>
              <a:rPr lang="ru-RU" sz="2800" dirty="0"/>
              <a:t>, ценностей, иного имущества или услуг имущественного характера</a:t>
            </a:r>
            <a:r>
              <a:rPr lang="ru-RU" sz="2800" dirty="0" smtClean="0"/>
              <a:t>, иных </a:t>
            </a:r>
            <a:r>
              <a:rPr lang="ru-RU" sz="2800" dirty="0"/>
              <a:t>имущественных прав для себя или для третьих лиц либо </a:t>
            </a:r>
            <a:r>
              <a:rPr lang="ru-RU" sz="2800" dirty="0" smtClean="0"/>
              <a:t>незаконное предоставление </a:t>
            </a:r>
            <a:r>
              <a:rPr lang="ru-RU" sz="2800" dirty="0"/>
              <a:t>такой выгоды указанному лицу другими </a:t>
            </a:r>
            <a:r>
              <a:rPr lang="ru-RU" sz="2800" dirty="0" smtClean="0"/>
              <a:t>физическими лицами</a:t>
            </a:r>
            <a:r>
              <a:rPr lang="ru-RU" sz="2800" dirty="0"/>
              <a:t>; а также совершение указанных деяний от имени или </a:t>
            </a:r>
            <a:r>
              <a:rPr lang="ru-RU" sz="2800" dirty="0" smtClean="0"/>
              <a:t>в интересах </a:t>
            </a:r>
            <a:r>
              <a:rPr lang="ru-RU" sz="2800" dirty="0"/>
              <a:t>юридического лица.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ru-RU" sz="2800" dirty="0" smtClean="0"/>
          </a:p>
          <a:p>
            <a:pPr marL="0" indent="0" algn="just">
              <a:buNone/>
            </a:pPr>
            <a:r>
              <a:rPr lang="ru-RU" sz="2800" b="1" dirty="0" smtClean="0"/>
              <a:t>Противодействие </a:t>
            </a:r>
            <a:r>
              <a:rPr lang="ru-RU" sz="2800" b="1" dirty="0"/>
              <a:t>коррупции </a:t>
            </a:r>
            <a:r>
              <a:rPr lang="ru-RU" sz="2800" dirty="0"/>
              <a:t>- деятельность федеральных </a:t>
            </a:r>
            <a:r>
              <a:rPr lang="ru-RU" sz="2800" dirty="0" smtClean="0"/>
              <a:t>органов государственной </a:t>
            </a:r>
            <a:r>
              <a:rPr lang="ru-RU" sz="2800" dirty="0"/>
              <a:t>власти, органов государственной власти </a:t>
            </a:r>
            <a:r>
              <a:rPr lang="ru-RU" sz="2800" dirty="0" smtClean="0"/>
              <a:t>субъектов Российской </a:t>
            </a:r>
            <a:r>
              <a:rPr lang="ru-RU" sz="2800" dirty="0"/>
              <a:t>Федерации, органов местного самоуправления, </a:t>
            </a:r>
            <a:r>
              <a:rPr lang="ru-RU" sz="2800" dirty="0" smtClean="0"/>
              <a:t>институтов гражданского </a:t>
            </a:r>
            <a:r>
              <a:rPr lang="ru-RU" sz="2800" dirty="0"/>
              <a:t>общества, организаций и физических лиц в пределах </a:t>
            </a:r>
            <a:r>
              <a:rPr lang="ru-RU" sz="2800" dirty="0" smtClean="0"/>
              <a:t>их полномочий</a:t>
            </a:r>
            <a:r>
              <a:rPr lang="ru-RU" sz="2800" dirty="0"/>
              <a:t>:</a:t>
            </a:r>
          </a:p>
          <a:p>
            <a:pPr marL="0" indent="0" algn="just">
              <a:buNone/>
            </a:pPr>
            <a:endParaRPr lang="ru-RU" sz="2800" dirty="0"/>
          </a:p>
          <a:p>
            <a:pPr marL="0" indent="0" algn="just">
              <a:buNone/>
            </a:pPr>
            <a:r>
              <a:rPr lang="ru-RU" sz="2800" dirty="0"/>
              <a:t>а) по предупреждению коррупции, в том числе, по выявлению </a:t>
            </a:r>
            <a:r>
              <a:rPr lang="ru-RU" sz="2800" dirty="0" smtClean="0"/>
              <a:t>и последующему </a:t>
            </a:r>
            <a:r>
              <a:rPr lang="ru-RU" sz="2800" dirty="0"/>
              <a:t>устранению причин коррупции (профилактика коррупции</a:t>
            </a:r>
            <a:r>
              <a:rPr lang="ru-RU" sz="2800" dirty="0" smtClean="0"/>
              <a:t>);</a:t>
            </a:r>
          </a:p>
          <a:p>
            <a:pPr marL="0" indent="0" algn="just">
              <a:buNone/>
            </a:pPr>
            <a:endParaRPr lang="ru-RU" sz="2800" dirty="0"/>
          </a:p>
          <a:p>
            <a:pPr marL="0" indent="0" algn="just">
              <a:buNone/>
            </a:pPr>
            <a:r>
              <a:rPr lang="ru-RU" sz="2800" dirty="0"/>
              <a:t>б) по выявлению, предупреждению, пресечению, раскрытию </a:t>
            </a:r>
            <a:r>
              <a:rPr lang="ru-RU" sz="2800" dirty="0" smtClean="0"/>
              <a:t>и расследованию </a:t>
            </a:r>
            <a:r>
              <a:rPr lang="ru-RU" sz="2800" dirty="0"/>
              <a:t>коррупционных правонарушений (борьба с коррупцией</a:t>
            </a:r>
            <a:r>
              <a:rPr lang="ru-RU" sz="2800" dirty="0" smtClean="0"/>
              <a:t>);</a:t>
            </a:r>
          </a:p>
          <a:p>
            <a:pPr marL="0" indent="0" algn="just">
              <a:buNone/>
            </a:pPr>
            <a:endParaRPr lang="ru-RU" sz="2800" dirty="0"/>
          </a:p>
          <a:p>
            <a:pPr marL="0" indent="0" algn="just">
              <a:buNone/>
            </a:pPr>
            <a:r>
              <a:rPr lang="ru-RU" sz="2800" dirty="0"/>
              <a:t>в) по минимизации и (или) ликвидации последствий </a:t>
            </a:r>
            <a:r>
              <a:rPr lang="ru-RU" sz="2800" dirty="0" smtClean="0"/>
              <a:t>коррупционных правонарушений</a:t>
            </a:r>
            <a:r>
              <a:rPr lang="ru-RU" sz="2800" dirty="0"/>
              <a:t>.</a:t>
            </a:r>
            <a:endParaRPr lang="ru-RU" sz="2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938453" y="764704"/>
            <a:ext cx="5293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 З Я Т К 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85831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      Самой </a:t>
            </a:r>
            <a:r>
              <a:rPr lang="ru-RU" sz="1600" dirty="0"/>
              <a:t>опасной формой коррупции является взяточничество.</a:t>
            </a:r>
          </a:p>
          <a:p>
            <a:pPr algn="just"/>
            <a:r>
              <a:rPr lang="ru-RU" sz="1600" dirty="0"/>
              <a:t>Как известно, получение взятки не осуществляется без ее дачи, а дача </a:t>
            </a:r>
            <a:r>
              <a:rPr lang="ru-RU" sz="1600" dirty="0" smtClean="0"/>
              <a:t>– без </a:t>
            </a:r>
            <a:r>
              <a:rPr lang="ru-RU" sz="1600" dirty="0"/>
              <a:t>получения.</a:t>
            </a:r>
          </a:p>
          <a:p>
            <a:pPr algn="just"/>
            <a:r>
              <a:rPr lang="ru-RU" sz="1600" dirty="0"/>
              <a:t>Уголовный кодекс Российской Федерации предусматривает три </a:t>
            </a:r>
            <a:r>
              <a:rPr lang="ru-RU" sz="1600" dirty="0" smtClean="0"/>
              <a:t>вида преступлений</a:t>
            </a:r>
            <a:r>
              <a:rPr lang="ru-RU" sz="1600" dirty="0"/>
              <a:t>, связанных со взяткой: получение взятки (ст. 290 УК РФ), </a:t>
            </a:r>
            <a:r>
              <a:rPr lang="ru-RU" sz="1600" dirty="0" smtClean="0"/>
              <a:t>дача взятки </a:t>
            </a:r>
            <a:r>
              <a:rPr lang="ru-RU" sz="1600" dirty="0"/>
              <a:t>(ст. 291 УК РФ), посредничество во взяточничестве (ст. 291.1. </a:t>
            </a:r>
            <a:r>
              <a:rPr lang="ru-RU" sz="1600" dirty="0" smtClean="0"/>
              <a:t>УК РФ</a:t>
            </a:r>
            <a:r>
              <a:rPr lang="ru-RU" sz="1600" dirty="0"/>
              <a:t>).</a:t>
            </a:r>
          </a:p>
          <a:p>
            <a:pPr algn="just"/>
            <a:r>
              <a:rPr lang="ru-RU" sz="1600" dirty="0" smtClean="0"/>
              <a:t>      Получение </a:t>
            </a:r>
            <a:r>
              <a:rPr lang="ru-RU" sz="1600" dirty="0"/>
              <a:t>взятки - одно из самых опасных </a:t>
            </a:r>
            <a:r>
              <a:rPr lang="ru-RU" sz="1600" dirty="0" smtClean="0"/>
              <a:t>должностных преступлений</a:t>
            </a:r>
            <a:r>
              <a:rPr lang="ru-RU" sz="1600" dirty="0"/>
              <a:t>, особенно если оно совершается группой лиц </a:t>
            </a:r>
            <a:r>
              <a:rPr lang="ru-RU" sz="1600" dirty="0" smtClean="0"/>
              <a:t>или сопровождается </a:t>
            </a:r>
            <a:r>
              <a:rPr lang="ru-RU" sz="1600" dirty="0"/>
              <a:t>вымогательством, которое заключается в получении</a:t>
            </a:r>
          </a:p>
          <a:p>
            <a:pPr algn="just"/>
            <a:r>
              <a:rPr lang="ru-RU" sz="1600" dirty="0"/>
              <a:t>должностным лицом преимуществ и выгод за законные или </a:t>
            </a:r>
            <a:r>
              <a:rPr lang="ru-RU" sz="1600" dirty="0" smtClean="0"/>
              <a:t>незаконные действия </a:t>
            </a:r>
            <a:r>
              <a:rPr lang="ru-RU" sz="1600" dirty="0"/>
              <a:t>(бездействию).</a:t>
            </a:r>
          </a:p>
          <a:p>
            <a:pPr algn="just"/>
            <a:r>
              <a:rPr lang="ru-RU" sz="1600" dirty="0" smtClean="0"/>
              <a:t>     Дача </a:t>
            </a:r>
            <a:r>
              <a:rPr lang="ru-RU" sz="1600" dirty="0"/>
              <a:t>взятки - преступление, направленное на склонение </a:t>
            </a:r>
            <a:r>
              <a:rPr lang="ru-RU" sz="1600" dirty="0" smtClean="0"/>
              <a:t>должностного лица </a:t>
            </a:r>
            <a:r>
              <a:rPr lang="ru-RU" sz="1600" dirty="0"/>
              <a:t>к совершению законных или незаконных действий (к бездействию) </a:t>
            </a:r>
            <a:r>
              <a:rPr lang="ru-RU" sz="1600" dirty="0" smtClean="0"/>
              <a:t>либо предоставлению </a:t>
            </a:r>
            <a:r>
              <a:rPr lang="ru-RU" sz="1600" dirty="0"/>
              <a:t>(получению) каких-либо преимуществ в пользу дающего, </a:t>
            </a:r>
            <a:r>
              <a:rPr lang="ru-RU" sz="1600" dirty="0" smtClean="0"/>
              <a:t>в том </a:t>
            </a:r>
            <a:r>
              <a:rPr lang="ru-RU" sz="1600" dirty="0"/>
              <a:t>числе за общее покровительство или попустительство по службе.</a:t>
            </a:r>
          </a:p>
          <a:p>
            <a:pPr algn="just"/>
            <a:r>
              <a:rPr lang="ru-RU" sz="1600" dirty="0" smtClean="0"/>
              <a:t>      Посредничество </a:t>
            </a:r>
            <a:r>
              <a:rPr lang="ru-RU" sz="1600" dirty="0"/>
              <a:t>во взяточничестве - помимо непосредственной </a:t>
            </a:r>
            <a:r>
              <a:rPr lang="ru-RU" sz="1600" dirty="0" smtClean="0"/>
              <a:t>передачи взятки </a:t>
            </a:r>
            <a:r>
              <a:rPr lang="ru-RU" sz="1600" dirty="0"/>
              <a:t>посредничество может представлять собой </a:t>
            </a:r>
            <a:r>
              <a:rPr lang="ru-RU" sz="1600" dirty="0" smtClean="0"/>
              <a:t>способствование достижению </a:t>
            </a:r>
            <a:r>
              <a:rPr lang="ru-RU" sz="1600" dirty="0"/>
              <a:t>соглашения между взяткодателем и (или) </a:t>
            </a:r>
            <a:r>
              <a:rPr lang="ru-RU" sz="1600" dirty="0" smtClean="0"/>
              <a:t>взяткополучателем либо </a:t>
            </a:r>
            <a:r>
              <a:rPr lang="ru-RU" sz="1600" dirty="0"/>
              <a:t>в реализации такого соглашения.</a:t>
            </a:r>
            <a:endParaRPr lang="ru-RU" sz="1600" dirty="0" smtClean="0"/>
          </a:p>
          <a:p>
            <a:pPr algn="ctr"/>
            <a:endParaRPr lang="ru-RU" sz="1600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8" name="Picture 2" descr="C:\Users\KorzhavchikovaZO\Desktop\dontgivememoney_poster_files\slide000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88640"/>
            <a:ext cx="2345951" cy="1656183"/>
          </a:xfrm>
          <a:prstGeom prst="rect">
            <a:avLst/>
          </a:prstGeom>
          <a:noFill/>
          <a:effectLst>
            <a:outerShdw blurRad="279400" dist="101600" algn="ctr" rotWithShape="0">
              <a:srgbClr val="000000">
                <a:alpha val="5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7839" y="332656"/>
            <a:ext cx="861464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r>
              <a:rPr lang="ru-RU" sz="1600" dirty="0" smtClean="0"/>
              <a:t>      </a:t>
            </a:r>
            <a:r>
              <a:rPr lang="ru-RU" sz="1600" dirty="0"/>
              <a:t>Взяткой могут быть:</a:t>
            </a:r>
          </a:p>
          <a:p>
            <a:pPr algn="just"/>
            <a:r>
              <a:rPr lang="ru-RU" sz="1600" dirty="0"/>
              <a:t>- предметы (деньги, в том числе валюта, банковские чеки и </a:t>
            </a:r>
            <a:r>
              <a:rPr lang="ru-RU" sz="1600" dirty="0" smtClean="0"/>
              <a:t>ценные  бумаги</a:t>
            </a:r>
            <a:r>
              <a:rPr lang="ru-RU" sz="1600" dirty="0"/>
              <a:t>, изделия из </a:t>
            </a:r>
            <a:r>
              <a:rPr lang="ru-RU" sz="1600" dirty="0" smtClean="0"/>
              <a:t>драгоценных </a:t>
            </a:r>
            <a:r>
              <a:rPr lang="ru-RU" sz="1600" dirty="0"/>
              <a:t>металлов и камней, автомашины, </a:t>
            </a:r>
            <a:r>
              <a:rPr lang="ru-RU" sz="1600" dirty="0" smtClean="0"/>
              <a:t>продукты питания</a:t>
            </a:r>
            <a:r>
              <a:rPr lang="ru-RU" sz="1600" dirty="0"/>
              <a:t>, видеотехника, бытовые приборы и другие товары, а </a:t>
            </a:r>
            <a:r>
              <a:rPr lang="ru-RU" sz="1600" dirty="0" smtClean="0"/>
              <a:t>также квартиры</a:t>
            </a:r>
            <a:r>
              <a:rPr lang="ru-RU" sz="1600" dirty="0"/>
              <a:t>, дачи, загородные дома, гаражи, земельные участки и </a:t>
            </a:r>
            <a:r>
              <a:rPr lang="ru-RU" sz="1600" dirty="0" smtClean="0"/>
              <a:t>другая недвижимость);</a:t>
            </a:r>
            <a:endParaRPr lang="ru-RU" sz="1600" dirty="0"/>
          </a:p>
          <a:p>
            <a:pPr algn="just"/>
            <a:r>
              <a:rPr lang="ru-RU" sz="1600" dirty="0"/>
              <a:t>- услуги и выгоды (лечение, ремонтные и строительные работы</a:t>
            </a:r>
            <a:r>
              <a:rPr lang="ru-RU" sz="1600" dirty="0" smtClean="0"/>
              <a:t>, санаторные </a:t>
            </a:r>
            <a:r>
              <a:rPr lang="ru-RU" sz="1600" dirty="0"/>
              <a:t>и туристические путевки, поездки за границу, </a:t>
            </a:r>
            <a:r>
              <a:rPr lang="ru-RU" sz="1600" dirty="0" smtClean="0"/>
              <a:t>оплата развлечений </a:t>
            </a:r>
            <a:r>
              <a:rPr lang="ru-RU" sz="1600" dirty="0"/>
              <a:t>и других расходов безвозмездно или по заниженной стоимости </a:t>
            </a:r>
            <a:r>
              <a:rPr lang="ru-RU" sz="1600" dirty="0" smtClean="0"/>
              <a:t>и т.д</a:t>
            </a:r>
            <a:r>
              <a:rPr lang="ru-RU" sz="1600" dirty="0"/>
              <a:t>.</a:t>
            </a:r>
          </a:p>
          <a:p>
            <a:endParaRPr lang="ru-RU" sz="1600" dirty="0" smtClean="0"/>
          </a:p>
          <a:p>
            <a:r>
              <a:rPr lang="ru-RU" sz="1600" dirty="0"/>
              <a:t> </a:t>
            </a:r>
            <a:r>
              <a:rPr lang="ru-RU" sz="1600" dirty="0" smtClean="0"/>
              <a:t>     Завуалированная </a:t>
            </a:r>
            <a:r>
              <a:rPr lang="ru-RU" sz="1600" dirty="0"/>
              <a:t>форма</a:t>
            </a:r>
          </a:p>
          <a:p>
            <a:pPr algn="just"/>
            <a:r>
              <a:rPr lang="ru-RU" sz="1600" dirty="0" smtClean="0"/>
              <a:t>- банковская </a:t>
            </a:r>
            <a:r>
              <a:rPr lang="ru-RU" sz="1600" dirty="0"/>
              <a:t>ссуда в долг или под видом погашения </a:t>
            </a:r>
            <a:r>
              <a:rPr lang="ru-RU" sz="1600" dirty="0" smtClean="0"/>
              <a:t>несуществующего долга</a:t>
            </a:r>
            <a:r>
              <a:rPr lang="ru-RU" sz="1600" dirty="0"/>
              <a:t>, оплата товаров, купленных по заниженной цене, покупка товаров </a:t>
            </a:r>
            <a:r>
              <a:rPr lang="ru-RU" sz="1600" dirty="0" smtClean="0"/>
              <a:t>по завышенной </a:t>
            </a:r>
            <a:r>
              <a:rPr lang="ru-RU" sz="1600" dirty="0"/>
              <a:t>цене, заключение фиктивных трудовых договоров с </a:t>
            </a:r>
            <a:r>
              <a:rPr lang="ru-RU" sz="1600" dirty="0" smtClean="0"/>
              <a:t>выплатой зарплаты </a:t>
            </a:r>
            <a:r>
              <a:rPr lang="ru-RU" sz="1600" dirty="0"/>
              <a:t>взяточнику, его родственникам или друзьям, получение </a:t>
            </a:r>
            <a:r>
              <a:rPr lang="ru-RU" sz="1600" dirty="0" smtClean="0"/>
              <a:t>льготного кредита</a:t>
            </a:r>
            <a:r>
              <a:rPr lang="ru-RU" sz="1600" dirty="0"/>
              <a:t>, завышение гонораров за лекции, статьи и книги, </a:t>
            </a:r>
            <a:r>
              <a:rPr lang="ru-RU" sz="1600" dirty="0" smtClean="0"/>
              <a:t>преднамеренный проигрыш </a:t>
            </a:r>
            <a:r>
              <a:rPr lang="ru-RU" sz="1600" dirty="0"/>
              <a:t>в карты, «случайный» выигрыш в казино, прощение долга</a:t>
            </a:r>
            <a:r>
              <a:rPr lang="ru-RU" sz="1600" dirty="0" smtClean="0"/>
              <a:t>, уменьшение </a:t>
            </a:r>
            <a:r>
              <a:rPr lang="ru-RU" sz="1600" dirty="0"/>
              <a:t>арендной платы, увеличение процентных ставок по кредиту и </a:t>
            </a:r>
            <a:r>
              <a:rPr lang="ru-RU" sz="1600" dirty="0" smtClean="0"/>
              <a:t>т.д.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dirty="0" smtClean="0"/>
              <a:t>       Разновидностью </a:t>
            </a:r>
            <a:r>
              <a:rPr lang="ru-RU" sz="1600" dirty="0"/>
              <a:t>взятки является так и называемый </a:t>
            </a:r>
            <a:r>
              <a:rPr lang="ru-RU" sz="1600" i="1" dirty="0"/>
              <a:t>откат </a:t>
            </a:r>
            <a:r>
              <a:rPr lang="ru-RU" sz="1600" dirty="0" smtClean="0"/>
              <a:t>от  англ</a:t>
            </a:r>
            <a:r>
              <a:rPr lang="ru-RU" sz="1600" dirty="0"/>
              <a:t>. «</a:t>
            </a:r>
            <a:r>
              <a:rPr lang="ru-RU" sz="1600" dirty="0" err="1"/>
              <a:t>kickback</a:t>
            </a:r>
            <a:r>
              <a:rPr lang="ru-RU" sz="1600" dirty="0"/>
              <a:t>», заключающийся в том, что должностное лицо при </a:t>
            </a:r>
            <a:r>
              <a:rPr lang="ru-RU" sz="1600" dirty="0" smtClean="0"/>
              <a:t>выборе поставщика </a:t>
            </a:r>
            <a:r>
              <a:rPr lang="ru-RU" sz="1600" dirty="0"/>
              <a:t>товаров или услуг выбирает определённое предложение, и за </a:t>
            </a:r>
            <a:r>
              <a:rPr lang="ru-RU" sz="1600" dirty="0" smtClean="0"/>
              <a:t>это получает </a:t>
            </a:r>
            <a:r>
              <a:rPr lang="ru-RU" sz="1600" dirty="0"/>
              <a:t>от поставщика вознаграждение в виде фиксированной суммы </a:t>
            </a:r>
            <a:r>
              <a:rPr lang="ru-RU" sz="1600" dirty="0" smtClean="0"/>
              <a:t>или процента </a:t>
            </a:r>
            <a:r>
              <a:rPr lang="ru-RU" sz="1600" dirty="0"/>
              <a:t>от суммы сделки</a:t>
            </a:r>
            <a:r>
              <a:rPr lang="ru-RU" sz="1600" dirty="0" smtClean="0"/>
              <a:t>.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dirty="0" smtClean="0"/>
              <a:t>      Получение </a:t>
            </a:r>
            <a:r>
              <a:rPr lang="ru-RU" sz="1600" dirty="0"/>
              <a:t>взятки рассматривается Уголовным кодексом </a:t>
            </a:r>
            <a:r>
              <a:rPr lang="ru-RU" sz="1600" dirty="0" smtClean="0"/>
              <a:t>Российской Федерации </a:t>
            </a:r>
            <a:r>
              <a:rPr lang="ru-RU" sz="1600" dirty="0"/>
              <a:t>как более общественно опасное деяние, чем дача взятки.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875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938453" y="764704"/>
            <a:ext cx="5293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 О Д К У П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85831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r>
              <a:rPr lang="ru-RU" sz="1600" b="1" dirty="0" smtClean="0"/>
              <a:t>      </a:t>
            </a:r>
            <a:r>
              <a:rPr lang="ru-RU" sz="1600" dirty="0" smtClean="0"/>
              <a:t>Взятка </a:t>
            </a:r>
            <a:r>
              <a:rPr lang="ru-RU" sz="1600" dirty="0"/>
              <a:t>лицу, выполняющему управленческие функции в </a:t>
            </a:r>
            <a:r>
              <a:rPr lang="ru-RU" sz="1600" dirty="0" smtClean="0"/>
              <a:t>коммерческих и </a:t>
            </a:r>
            <a:r>
              <a:rPr lang="ru-RU" sz="1600" dirty="0"/>
              <a:t>некоммерческих предприятиях и организациях, директору, </a:t>
            </a:r>
            <a:r>
              <a:rPr lang="ru-RU" sz="1600" dirty="0" smtClean="0"/>
              <a:t>заместителю директора </a:t>
            </a:r>
            <a:r>
              <a:rPr lang="ru-RU" sz="1600" dirty="0"/>
              <a:t>коммерческой фирмы или государственного </a:t>
            </a:r>
            <a:r>
              <a:rPr lang="ru-RU" sz="1600" dirty="0" smtClean="0"/>
              <a:t>унитарного предприятия</a:t>
            </a:r>
            <a:r>
              <a:rPr lang="ru-RU" sz="1600" dirty="0"/>
              <a:t>, председателю и члену совета директоров </a:t>
            </a:r>
            <a:r>
              <a:rPr lang="ru-RU" sz="1600" dirty="0" smtClean="0"/>
              <a:t>акционерного общества</a:t>
            </a:r>
            <a:r>
              <a:rPr lang="ru-RU" sz="1600" dirty="0"/>
              <a:t>, главе кооператива, руководителю общественного </a:t>
            </a:r>
            <a:r>
              <a:rPr lang="ru-RU" sz="1600" dirty="0" smtClean="0"/>
              <a:t>или религиозного </a:t>
            </a:r>
            <a:r>
              <a:rPr lang="ru-RU" sz="1600" dirty="0"/>
              <a:t>объединения, фонда, некоммерческого партнерства, лидеру </a:t>
            </a:r>
            <a:r>
              <a:rPr lang="ru-RU" sz="1600" dirty="0" smtClean="0"/>
              <a:t>и руководящему </a:t>
            </a:r>
            <a:r>
              <a:rPr lang="ru-RU" sz="1600" dirty="0"/>
              <a:t>функционеру политической партии и т.д. в </a:t>
            </a:r>
            <a:r>
              <a:rPr lang="ru-RU" sz="1600" dirty="0" smtClean="0"/>
              <a:t>Уголовном кодексе </a:t>
            </a:r>
            <a:r>
              <a:rPr lang="ru-RU" sz="1600" dirty="0"/>
              <a:t>Российской Федерации именуется коммерческим подкупом (</a:t>
            </a:r>
            <a:r>
              <a:rPr lang="ru-RU" sz="1600" dirty="0" smtClean="0"/>
              <a:t>статья 204</a:t>
            </a:r>
            <a:r>
              <a:rPr lang="ru-RU" sz="1600" dirty="0"/>
              <a:t>).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/>
              <a:t> </a:t>
            </a:r>
            <a:r>
              <a:rPr lang="ru-RU" sz="1600" dirty="0" smtClean="0"/>
              <a:t>    Особым </a:t>
            </a:r>
            <a:r>
              <a:rPr lang="ru-RU" sz="1600" dirty="0"/>
              <a:t>видом подкупа является подкуп участников и </a:t>
            </a:r>
            <a:r>
              <a:rPr lang="ru-RU" sz="1600" dirty="0" smtClean="0"/>
              <a:t>организаторов профессиональных </a:t>
            </a:r>
            <a:r>
              <a:rPr lang="ru-RU" sz="1600" dirty="0"/>
              <a:t>спортивных соревнований, организаторами или </a:t>
            </a:r>
            <a:r>
              <a:rPr lang="ru-RU" sz="1600" dirty="0" smtClean="0"/>
              <a:t>членами жюри</a:t>
            </a:r>
            <a:r>
              <a:rPr lang="ru-RU" sz="1600" dirty="0"/>
              <a:t>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60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619672" y="764704"/>
            <a:ext cx="6048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 О С Р Е Д Н И Ч Е С Т В О   В О   В З Я Т О Ч Н И Ч Е С Т В Е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8583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      Взятка </a:t>
            </a:r>
            <a:r>
              <a:rPr lang="ru-RU" sz="1600" dirty="0"/>
              <a:t>нередко дается и берется через посредников </a:t>
            </a:r>
            <a:r>
              <a:rPr lang="ru-RU" sz="1600" dirty="0" smtClean="0"/>
              <a:t>– подчиненных сотрудников</a:t>
            </a:r>
            <a:r>
              <a:rPr lang="ru-RU" sz="1600" dirty="0"/>
              <a:t>, индивидуальных предпринимателей, </a:t>
            </a:r>
            <a:r>
              <a:rPr lang="ru-RU" sz="1600" dirty="0" smtClean="0"/>
              <a:t>работников посреднических </a:t>
            </a:r>
            <a:r>
              <a:rPr lang="ru-RU" sz="1600" dirty="0"/>
              <a:t>фирм.</a:t>
            </a:r>
          </a:p>
          <a:p>
            <a:endParaRPr lang="ru-RU" sz="1600" dirty="0"/>
          </a:p>
          <a:p>
            <a:pPr algn="just"/>
            <a:r>
              <a:rPr lang="ru-RU" sz="1600" dirty="0" smtClean="0"/>
              <a:t>     Коммерческий </a:t>
            </a:r>
            <a:r>
              <a:rPr lang="ru-RU" sz="1600" dirty="0"/>
              <a:t>подкуп может осуществляться через посредников </a:t>
            </a:r>
            <a:r>
              <a:rPr lang="ru-RU" sz="1600" dirty="0" smtClean="0"/>
              <a:t>- подчиненных </a:t>
            </a:r>
            <a:r>
              <a:rPr lang="ru-RU" sz="1600" dirty="0"/>
              <a:t>сотрудников, партнеров по бизнесу, специально нанятых лиц.</a:t>
            </a:r>
          </a:p>
          <a:p>
            <a:endParaRPr lang="ru-RU" sz="1600" dirty="0" smtClean="0"/>
          </a:p>
          <a:p>
            <a:pPr algn="just"/>
            <a:r>
              <a:rPr lang="ru-RU" sz="1600" dirty="0"/>
              <a:t> </a:t>
            </a:r>
            <a:r>
              <a:rPr lang="ru-RU" sz="1600" dirty="0" smtClean="0"/>
              <a:t>    В </a:t>
            </a:r>
            <a:r>
              <a:rPr lang="ru-RU" sz="1600" dirty="0"/>
              <a:t>части 5 статьи 291.1 УК РФ установлена ответственность </a:t>
            </a:r>
            <a:r>
              <a:rPr lang="ru-RU" sz="1600" dirty="0" smtClean="0"/>
              <a:t>за обещание </a:t>
            </a:r>
            <a:r>
              <a:rPr lang="ru-RU" sz="1600" dirty="0"/>
              <a:t>или предложение посредничества во взяточничестве</a:t>
            </a:r>
            <a:r>
              <a:rPr lang="ru-RU" sz="1600" dirty="0" smtClean="0"/>
              <a:t>.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dirty="0" smtClean="0"/>
              <a:t>     Санкции</a:t>
            </a:r>
            <a:r>
              <a:rPr lang="ru-RU" sz="1600" dirty="0"/>
              <a:t>, предусмотренные пятой и первой частями статьи 291.1 </a:t>
            </a:r>
            <a:r>
              <a:rPr lang="ru-RU" sz="1600" dirty="0" smtClean="0"/>
              <a:t>УК РФ</a:t>
            </a:r>
            <a:r>
              <a:rPr lang="ru-RU" sz="1600" dirty="0"/>
              <a:t>, показывают, что обещание взятки или предложение посредничества </a:t>
            </a:r>
            <a:r>
              <a:rPr lang="ru-RU" sz="1600" dirty="0" smtClean="0"/>
              <a:t>во взяточничестве </a:t>
            </a:r>
            <a:r>
              <a:rPr lang="ru-RU" sz="1600" dirty="0"/>
              <a:t>законодательством признаются более опасными, </a:t>
            </a:r>
            <a:r>
              <a:rPr lang="ru-RU" sz="1600" dirty="0" smtClean="0"/>
              <a:t>нежели собственно </a:t>
            </a:r>
            <a:r>
              <a:rPr lang="ru-RU" sz="1600" dirty="0"/>
              <a:t>посредничество.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937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764704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Кто может быть привлечен к уголовной ответственности за получение взятки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7839" y="1348800"/>
            <a:ext cx="88583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Субъектом </a:t>
            </a:r>
            <a:r>
              <a:rPr lang="ru-RU" sz="1600" dirty="0"/>
              <a:t>уголовного преступления - получение взятки</a:t>
            </a:r>
            <a:r>
              <a:rPr lang="ru-RU" sz="1600" dirty="0" smtClean="0"/>
              <a:t>, предусмотренного </a:t>
            </a:r>
            <a:r>
              <a:rPr lang="ru-RU" sz="1600" dirty="0"/>
              <a:t>статьей 290 УК РФ, может быть должностное лицо</a:t>
            </a:r>
            <a:r>
              <a:rPr lang="ru-RU" sz="1600" dirty="0" smtClean="0"/>
              <a:t>, иностранное </a:t>
            </a:r>
            <a:r>
              <a:rPr lang="ru-RU" sz="1600" dirty="0"/>
              <a:t>должностное лицо либо должностное лицо </a:t>
            </a:r>
            <a:r>
              <a:rPr lang="ru-RU" sz="1600" dirty="0" smtClean="0"/>
              <a:t>публичной международной </a:t>
            </a:r>
            <a:r>
              <a:rPr lang="ru-RU" sz="1600" dirty="0"/>
              <a:t>организации.</a:t>
            </a:r>
          </a:p>
          <a:p>
            <a:pPr algn="just"/>
            <a:r>
              <a:rPr lang="ru-RU" sz="1600" dirty="0"/>
              <a:t>К указанным лицам стоит относить: представителей </a:t>
            </a:r>
            <a:r>
              <a:rPr lang="ru-RU" sz="1600" dirty="0" smtClean="0"/>
              <a:t>власти, осуществляющих </a:t>
            </a:r>
            <a:r>
              <a:rPr lang="ru-RU" sz="1600" dirty="0"/>
              <a:t>законодательную, исполнительную или судебную власть, </a:t>
            </a:r>
            <a:r>
              <a:rPr lang="ru-RU" sz="1600" dirty="0" smtClean="0"/>
              <a:t>а также </a:t>
            </a:r>
            <a:r>
              <a:rPr lang="ru-RU" sz="1600" dirty="0"/>
              <a:t>работников государственных, надзорных или </a:t>
            </a:r>
            <a:r>
              <a:rPr lang="ru-RU" sz="1600" dirty="0" smtClean="0"/>
              <a:t>контролирующих органов</a:t>
            </a:r>
            <a:r>
              <a:rPr lang="ru-RU" sz="1600" dirty="0"/>
              <a:t>, наделенных в установленных законом порядке </a:t>
            </a:r>
            <a:r>
              <a:rPr lang="ru-RU" sz="1600" dirty="0" smtClean="0"/>
              <a:t>распорядительными полномочиями </a:t>
            </a:r>
            <a:r>
              <a:rPr lang="ru-RU" sz="1600" dirty="0"/>
              <a:t>в отношении лиц, не находящихся от них в </a:t>
            </a:r>
            <a:r>
              <a:rPr lang="ru-RU" sz="1600" dirty="0" smtClean="0"/>
              <a:t>служебной зависимости</a:t>
            </a:r>
            <a:r>
              <a:rPr lang="ru-RU" sz="1600" dirty="0"/>
              <a:t>, либо правом принимать решения, обязательные для </a:t>
            </a:r>
            <a:r>
              <a:rPr lang="ru-RU" sz="1600" dirty="0" smtClean="0"/>
              <a:t>исполнения гражданами</a:t>
            </a:r>
            <a:r>
              <a:rPr lang="ru-RU" sz="1600" dirty="0"/>
              <a:t>, а также органами независимо от их </a:t>
            </a:r>
            <a:r>
              <a:rPr lang="ru-RU" sz="1600" dirty="0" smtClean="0"/>
              <a:t>ведомственной подчиненности (лица наделенные распорядительными полномочиями).</a:t>
            </a:r>
          </a:p>
          <a:p>
            <a:pPr algn="just"/>
            <a:r>
              <a:rPr lang="ru-RU" sz="1600" dirty="0" smtClean="0"/>
              <a:t>Организационно-распорядительные функции включают в себя, например</a:t>
            </a:r>
            <a:r>
              <a:rPr lang="ru-RU" sz="1600" dirty="0"/>
              <a:t>, руководство коллективом, расстановку и подбор кадров</a:t>
            </a:r>
            <a:r>
              <a:rPr lang="ru-RU" sz="1600" dirty="0" smtClean="0"/>
              <a:t>, организацию </a:t>
            </a:r>
            <a:r>
              <a:rPr lang="ru-RU" sz="1600" dirty="0"/>
              <a:t>труда или службы подчиненных, поддержание дисциплины</a:t>
            </a:r>
            <a:r>
              <a:rPr lang="ru-RU" sz="1600" dirty="0" smtClean="0"/>
              <a:t>, применение </a:t>
            </a:r>
            <a:r>
              <a:rPr lang="ru-RU" sz="1600" dirty="0"/>
              <a:t>мер поощрения и наложения дисциплинарных взысканий.</a:t>
            </a:r>
          </a:p>
          <a:p>
            <a:pPr algn="just"/>
            <a:r>
              <a:rPr lang="ru-RU" sz="1600" dirty="0"/>
              <a:t>К административно-хозяйственным функциям могут быть, в частности</a:t>
            </a:r>
            <a:r>
              <a:rPr lang="ru-RU" sz="1600" dirty="0" smtClean="0"/>
              <a:t>, отнесены </a:t>
            </a:r>
            <a:r>
              <a:rPr lang="ru-RU" sz="1600" dirty="0"/>
              <a:t>полномочия по управлению и распоряжению имуществом </a:t>
            </a:r>
            <a:r>
              <a:rPr lang="ru-RU" sz="1600" dirty="0" smtClean="0"/>
              <a:t>и денежными </a:t>
            </a:r>
            <a:r>
              <a:rPr lang="ru-RU" sz="1600" dirty="0"/>
              <a:t>средствами, находящимися на балансе и банковских </a:t>
            </a:r>
            <a:r>
              <a:rPr lang="ru-RU" sz="1600" dirty="0" smtClean="0"/>
              <a:t>счетах организаций </a:t>
            </a:r>
            <a:r>
              <a:rPr lang="ru-RU" sz="1600" dirty="0"/>
              <a:t>и учреждений, воинских частей и подразделений, а </a:t>
            </a:r>
            <a:r>
              <a:rPr lang="ru-RU" sz="1600" dirty="0" smtClean="0"/>
              <a:t>также совершение </a:t>
            </a:r>
            <a:r>
              <a:rPr lang="ru-RU" sz="1600" dirty="0"/>
              <a:t>иных действий: принятие решений о начислении </a:t>
            </a:r>
            <a:r>
              <a:rPr lang="ru-RU" sz="1600" dirty="0" smtClean="0"/>
              <a:t>заработной платы</a:t>
            </a:r>
            <a:r>
              <a:rPr lang="ru-RU" sz="1600" dirty="0"/>
              <a:t>, премий, осуществление контроля за движением </a:t>
            </a:r>
            <a:r>
              <a:rPr lang="ru-RU" sz="1600" dirty="0" smtClean="0"/>
              <a:t>материальных ценностей</a:t>
            </a:r>
            <a:r>
              <a:rPr lang="ru-RU" sz="1600" dirty="0"/>
              <a:t>, определение порядка их хранения и т.п.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35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3788</Words>
  <Application>Microsoft Office PowerPoint</Application>
  <PresentationFormat>Экран (4:3)</PresentationFormat>
  <Paragraphs>219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Минсельхоз России  ФГБОУ ДПОС «Российская академия кадрового обеспечения АПК»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Минсельхоз России  ФГБОУ ДПОС «Российская академия кадрового обеспечения АПК»</dc:title>
  <dc:creator>Александр</dc:creator>
  <cp:lastModifiedBy>rak</cp:lastModifiedBy>
  <cp:revision>228</cp:revision>
  <dcterms:modified xsi:type="dcterms:W3CDTF">2014-10-13T12:37:34Z</dcterms:modified>
</cp:coreProperties>
</file>