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8" r:id="rId3"/>
    <p:sldId id="269" r:id="rId4"/>
    <p:sldId id="271" r:id="rId5"/>
    <p:sldId id="272" r:id="rId6"/>
    <p:sldId id="265" r:id="rId7"/>
    <p:sldId id="266" r:id="rId8"/>
    <p:sldId id="267" r:id="rId9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849291565827013E-3"/>
          <c:y val="0.14720472496017983"/>
          <c:w val="0.94328226775113699"/>
          <c:h val="0.83949364359667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100%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09175890342853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9E1-4199-8A59-F048FC2C60E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9E1-4199-8A59-F048FC2C60E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9E1-4199-8A59-F048FC2C60E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 anchorCtr="0"/>
              <a:lstStyle/>
              <a:p>
                <a:pPr algn="ctr">
                  <a:defRPr lang="ru-RU" sz="1800" b="0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9E1-4199-8A59-F048FC2C60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5"/>
        <c:axId val="-651932304"/>
        <c:axId val="-651931760"/>
      </c:barChart>
      <c:catAx>
        <c:axId val="-65193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51931760"/>
        <c:crosses val="autoZero"/>
        <c:auto val="1"/>
        <c:lblAlgn val="ctr"/>
        <c:lblOffset val="100"/>
        <c:noMultiLvlLbl val="0"/>
      </c:catAx>
      <c:valAx>
        <c:axId val="-651931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51932304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7.9096703821113265E-2"/>
          <c:y val="2.7938219869757298E-2"/>
          <c:w val="0.84530842735567224"/>
          <c:h val="0.12232510422155507"/>
        </c:manualLayout>
      </c:layout>
      <c:overlay val="0"/>
      <c:txPr>
        <a:bodyPr rot="0" vert="horz"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092989749274509E-3"/>
          <c:y val="0.14720472496017983"/>
          <c:w val="0.89357462903037121"/>
          <c:h val="0.825362843689080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100%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34-49D1-AF65-81F948C418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34-49D1-AF65-81F948C418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34-49D1-AF65-81F948C418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-651939920"/>
        <c:axId val="-651936112"/>
      </c:barChart>
      <c:catAx>
        <c:axId val="-65193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51936112"/>
        <c:crosses val="autoZero"/>
        <c:auto val="1"/>
        <c:lblAlgn val="ctr"/>
        <c:lblOffset val="100"/>
        <c:noMultiLvlLbl val="0"/>
      </c:catAx>
      <c:valAx>
        <c:axId val="-651936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51939920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3.4142121997158451E-2"/>
          <c:y val="4.9183764129641816E-2"/>
          <c:w val="0.84530842735567202"/>
          <c:h val="0.12232510422155501"/>
        </c:manualLayout>
      </c:layout>
      <c:overlay val="0"/>
      <c:txPr>
        <a:bodyPr rot="0" vert="horz"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358866124431063E-2"/>
          <c:y val="0.13917334013558577"/>
          <c:w val="0.97164113813104058"/>
          <c:h val="0.816281438102557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Лист1!$B$2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E3-427B-BA08-9BE5F6A2B46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сданы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E3-427B-BA08-9BE5F6A2B46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Переходящие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Лист1!$D$2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DE3-427B-BA08-9BE5F6A2B46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Сданы с нарушением срока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c:spPr>
          <c:invertIfNegative val="0"/>
          <c:dLbls>
            <c:delete val="1"/>
          </c:dLbls>
          <c:val>
            <c:numRef>
              <c:f>Лист1!$E$2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DE3-427B-BA08-9BE5F6A2B46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3"/>
        <c:overlap val="-27"/>
        <c:axId val="-651933936"/>
        <c:axId val="-651929584"/>
      </c:barChart>
      <c:catAx>
        <c:axId val="-65193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txPr>
          <a:bodyPr rot="-60000000" vert="horz"/>
          <a:lstStyle/>
          <a:p>
            <a:pPr>
              <a:defRPr/>
            </a:pPr>
            <a:endParaRPr lang="ru-RU"/>
          </a:p>
        </c:txPr>
        <c:crossAx val="-651929584"/>
        <c:crosses val="autoZero"/>
        <c:auto val="1"/>
        <c:lblAlgn val="ctr"/>
        <c:lblOffset val="100"/>
        <c:noMultiLvlLbl val="0"/>
      </c:catAx>
      <c:valAx>
        <c:axId val="-651929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51933936"/>
        <c:crosses val="autoZero"/>
        <c:crossBetween val="between"/>
      </c:valAx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2.4425288863571912E-2"/>
          <c:y val="1.8133201781473627E-2"/>
          <c:w val="0.79466479656724143"/>
          <c:h val="9.1880307665381314E-2"/>
        </c:manualLayout>
      </c:layout>
      <c:overlay val="0"/>
      <c:txPr>
        <a:bodyPr rot="0" vert="horz"/>
        <a:lstStyle/>
        <a:p>
          <a:pPr>
            <a:defRPr sz="105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676442035138753E-3"/>
          <c:y val="0.13978853047105017"/>
          <c:w val="0.95142039846111148"/>
          <c:h val="0.825362843689080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99%-100%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F65-4098-9C73-53E710E043F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F65-4098-9C73-53E710E043F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F65-4098-9C73-53E710E043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1"/>
        <c:axId val="-619949856"/>
        <c:axId val="-619943872"/>
      </c:barChart>
      <c:catAx>
        <c:axId val="-61994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19943872"/>
        <c:crosses val="autoZero"/>
        <c:auto val="1"/>
        <c:lblAlgn val="ctr"/>
        <c:lblOffset val="100"/>
        <c:noMultiLvlLbl val="0"/>
      </c:catAx>
      <c:valAx>
        <c:axId val="-6199438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199498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0173378000288294"/>
          <c:y val="0"/>
          <c:w val="0.84530842735567224"/>
          <c:h val="0.12232510422155507"/>
        </c:manualLayout>
      </c:layout>
      <c:overlay val="0"/>
      <c:txPr>
        <a:bodyPr rot="0" vert="horz"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849291565827013E-3"/>
          <c:y val="0.14720472496017983"/>
          <c:w val="0.94328226775113699"/>
          <c:h val="0.83949364359667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100%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D04-4543-B148-21326FF93E3A}"/>
              </c:ext>
            </c:extLst>
          </c:dPt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04-4543-B148-21326FF93E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D04-4543-B148-21326FF93E3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D04-4543-B148-21326FF93E3A}"/>
              </c:ext>
            </c:extLst>
          </c:dPt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D04-4543-B148-21326FF93E3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-5"/>
        <c:axId val="-651927952"/>
        <c:axId val="-651927408"/>
      </c:barChart>
      <c:catAx>
        <c:axId val="-65192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51927408"/>
        <c:crosses val="autoZero"/>
        <c:auto val="1"/>
        <c:lblAlgn val="ctr"/>
        <c:lblOffset val="100"/>
        <c:noMultiLvlLbl val="0"/>
      </c:catAx>
      <c:valAx>
        <c:axId val="-651927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51927952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2.714865187306132E-2"/>
          <c:y val="4.6563699782928833E-2"/>
          <c:w val="0.84530842735567224"/>
          <c:h val="0.12232510422155507"/>
        </c:manualLayout>
      </c:layout>
      <c:overlay val="0"/>
      <c:txPr>
        <a:bodyPr rot="0" vert="horz"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849291565827013E-3"/>
          <c:y val="0.14720472496017983"/>
          <c:w val="0.94328226775113699"/>
          <c:h val="0.83949364359667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100%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89-4445-9D50-A0817F8D91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089-4445-9D50-A0817F8D910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6089-4445-9D50-A0817F8D9108}"/>
              </c:ext>
            </c:extLst>
          </c:dPt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089-4445-9D50-A0817F8D9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-5"/>
        <c:axId val="-651939376"/>
        <c:axId val="-651938832"/>
      </c:barChart>
      <c:catAx>
        <c:axId val="-65193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51938832"/>
        <c:crosses val="autoZero"/>
        <c:auto val="1"/>
        <c:lblAlgn val="ctr"/>
        <c:lblOffset val="100"/>
        <c:noMultiLvlLbl val="0"/>
      </c:catAx>
      <c:valAx>
        <c:axId val="-651938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651939376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5.6008680733090184E-2"/>
          <c:y val="3.2594589848050179E-2"/>
          <c:w val="0.84530842735567224"/>
          <c:h val="0.12232510422155507"/>
        </c:manualLayout>
      </c:layout>
      <c:overlay val="0"/>
      <c:txPr>
        <a:bodyPr rot="0" vert="horz"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849291565827013E-3"/>
          <c:y val="0.14720472496017983"/>
          <c:w val="0.94328226775113699"/>
          <c:h val="0.83949364359667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
100%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8FF-4426-84B1-5364FC5B2E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 с отклонениями
95%-99%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FF-4426-84B1-5364FC5B2E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достигнуты
&lt; 95%</c:v>
                </c:pt>
              </c:strCache>
            </c:strRef>
          </c:tx>
          <c:spPr>
            <a:solidFill>
              <a:srgbClr val="FF8181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88FF-4426-84B1-5364FC5B2E1D}"/>
              </c:ext>
            </c:extLst>
          </c:dPt>
          <c:dLbls>
            <c:delete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8FF-4426-84B1-5364FC5B2E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-5"/>
        <c:axId val="-975135104"/>
        <c:axId val="-619936800"/>
      </c:barChart>
      <c:catAx>
        <c:axId val="-97513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-619936800"/>
        <c:crosses val="autoZero"/>
        <c:auto val="1"/>
        <c:lblAlgn val="ctr"/>
        <c:lblOffset val="100"/>
        <c:noMultiLvlLbl val="0"/>
      </c:catAx>
      <c:valAx>
        <c:axId val="-619936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975135104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6.1780686505095939E-2"/>
          <c:y val="6.053280971780748E-2"/>
          <c:w val="0.84530842735567224"/>
          <c:h val="0.12232510422155507"/>
        </c:manualLayout>
      </c:layout>
      <c:overlay val="0"/>
      <c:txPr>
        <a:bodyPr rot="0" vert="horz"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C9851-395C-4963-84AD-2BBF185C4863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9F307-F59F-4F8B-A51A-704728D525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93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9F307-F59F-4F8B-A51A-704728D5259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921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9F307-F59F-4F8B-A51A-704728D5259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635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74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38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38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7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02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68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30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41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09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2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59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ED358-D639-49A9-917E-E235BB3CED2A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F4B17-734A-40F9-B464-822791EFBE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4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1864" y="2734235"/>
            <a:ext cx="9144000" cy="266184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СВОДНЫЙ ОТЧЕТ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РЕАЛИЗАЦИИ ПОРТФЕЛЯ ПРОЕКТОВ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ВОРОНЕЖСКОЙ ОБЛАСТИ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 2023 год </a:t>
            </a:r>
            <a:endParaRPr lang="ru-RU" sz="3200" b="1" dirty="0"/>
          </a:p>
        </p:txBody>
      </p:sp>
      <p:pic>
        <p:nvPicPr>
          <p:cNvPr id="1026" name="Picture 2" descr="C:\Users\atiunov\Desktop\gerb_voronezhskoy_jbla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3053" y="476251"/>
            <a:ext cx="1641622" cy="15923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010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РЕГИОНАЛЬНЫЕ 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ДОСТИЖЕНИЕ РЕЗУЛЬТАТОВ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351929" y="736029"/>
            <a:ext cx="4697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31889"/>
              </p:ext>
            </p:extLst>
          </p:nvPr>
        </p:nvGraphicFramePr>
        <p:xfrm>
          <a:off x="4536653" y="1150626"/>
          <a:ext cx="7552338" cy="18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50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84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787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202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Региональный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проект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результатов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недостигнутых р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езультатов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Выполнение,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Комплексная система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обращения с твердыми коммунальными отходами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Несвоевременный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 объекта «Полигон ТКО и мусоросортировочный комплекс в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Калачеевском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МР»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Модернизация первичного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звена здравоохранения Российской Федерации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Несвоевременный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объекта «Поликлиника по ул. 20-летия Октября»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4103507693"/>
              </p:ext>
            </p:extLst>
          </p:nvPr>
        </p:nvGraphicFramePr>
        <p:xfrm>
          <a:off x="0" y="945907"/>
          <a:ext cx="4400550" cy="5454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306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116553178"/>
              </p:ext>
            </p:extLst>
          </p:nvPr>
        </p:nvGraphicFramePr>
        <p:xfrm>
          <a:off x="0" y="445173"/>
          <a:ext cx="4598894" cy="6197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50850"/>
              </p:ext>
            </p:extLst>
          </p:nvPr>
        </p:nvGraphicFramePr>
        <p:xfrm>
          <a:off x="4254978" y="884822"/>
          <a:ext cx="7845670" cy="508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8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3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494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062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909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Региональный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проект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показателей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недостигнутых показателей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Выполнение,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21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системы оказания первичной медико-санитарной помощи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связи с оказанием пациентам помощи на месте в ходе осуществления 5 вылетов санитарной авиации</a:t>
                      </a:r>
                      <a:endParaRPr lang="ru-RU" sz="1100" b="0" i="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21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медицинских организаций системы здравоохранения квалифицированными кадрами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 изменением методики расчета, врачебный персонал клинико-диагностических лабораторий, эпидемиологических служб, клинико-экспертных отделов, организационных и статистических отделов не учитывается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69039681"/>
                  </a:ext>
                </a:extLst>
              </a:tr>
              <a:tr h="2321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детского здравоохранения, включая создание современной инфраструктуры оказания медицинской помощи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 увеличением случаев «синдрома внезапной смерти», врожденных аномалий развития (отказы женщин от прерывания беременности)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2908813956"/>
                  </a:ext>
                </a:extLst>
              </a:tr>
              <a:tr h="196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экспорта медицинских услуг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11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11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со сложной внешнеполитической обстановкой и рекомендациями иностранным гражданам не посещать территорию РФ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6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устойчивого сокращения непригодного для проживания жилищного фонда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 решениями судов по переселению граждан </a:t>
                      </a:r>
                      <a:b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</a:t>
                      </a:r>
                      <a:r>
                        <a:rPr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рп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Стрелица, </a:t>
                      </a:r>
                      <a:r>
                        <a:rPr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рп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Таловая и г. Воронеже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6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Чистая вода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 результатами анализа Управления </a:t>
                      </a:r>
                      <a:r>
                        <a:rPr lang="ru-RU" sz="11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Роспотребнадзора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Воронежской области качества питьевой воды из систем центрального водоснабжения, подаваемой населению Воронежской области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6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Старшее поколение</a:t>
                      </a:r>
                    </a:p>
                  </a:txBody>
                  <a:tcPr marL="36000" marR="36000"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11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11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 со сложившейся эпидемиологической ситуацией в регионе в 2023 году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РЕГИОНАЛЬНЫЕ 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ДОСТИЖЕНИЕ ПОКАЗАТЕЛЕЙ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66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829686344"/>
              </p:ext>
            </p:extLst>
          </p:nvPr>
        </p:nvGraphicFramePr>
        <p:xfrm>
          <a:off x="148641" y="848934"/>
          <a:ext cx="5719482" cy="5793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906436"/>
              </p:ext>
            </p:extLst>
          </p:nvPr>
        </p:nvGraphicFramePr>
        <p:xfrm>
          <a:off x="6266335" y="1619486"/>
          <a:ext cx="5337742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77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Региональный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проект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объектов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Современная школа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Борьба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онкологическими заболеваниями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2150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Модернизация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первичного звена здравоохранения </a:t>
                      </a:r>
                      <a:r>
                        <a:rPr lang="ru-RU" sz="11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Российской Федерации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 (1 не введен)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FF81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2714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Чистая вода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Старшее поколение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 - норма жизни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13880" y="1128040"/>
            <a:ext cx="4475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Объекты капитального строительства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 вводом в эксплуатацию в 2023 году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РЕГИОНАЛЬНЫЕ ПРОЕКТЫ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ОБЪЕКТЫ КАПИТАЛЬНОГО СТРОИТЕЛЬСТВА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21648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Диаграмма 15"/>
          <p:cNvGraphicFramePr/>
          <p:nvPr>
            <p:extLst/>
          </p:nvPr>
        </p:nvGraphicFramePr>
        <p:xfrm>
          <a:off x="52388" y="1059528"/>
          <a:ext cx="4502359" cy="5418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/>
          </p:nvPr>
        </p:nvGraphicFramePr>
        <p:xfrm>
          <a:off x="4622800" y="1135285"/>
          <a:ext cx="7327601" cy="474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12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06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Региональный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проект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Освоение, %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Причина</a:t>
                      </a:r>
                      <a:endParaRPr lang="ru-RU" sz="11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76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Старшее поколение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 по объектам в Нижнедевицком, Хохольском,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Поворинском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Воробьевском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районах Воронежской области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Жилье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 по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объектам «Автомобильная дорога «М» Дон» - п. Отрадное» - г. Воронеж (ул. </a:t>
                      </a:r>
                      <a:r>
                        <a:rPr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Урывского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в Воронежской области» и «</a:t>
                      </a:r>
                      <a:r>
                        <a:rPr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Закольцовка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Восточного микрорайона г. Борисоглебска»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1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Формирование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комфортной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городской среды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Несвоевременное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освоение средств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55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Спорт – норма жизни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 по 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бъекту  «Футбольный манеж в г. Воронеже»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39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Культурная среда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 по 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бъекту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«Центр культурного развития г. Лиски»</a:t>
                      </a:r>
                      <a:endParaRPr lang="ru-RU" sz="10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1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Обеспечение устойчивого сокращения непригодного для проживания жилищного фонда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Невозможность осуществления оплаты за жилые помещения в связи с судебным процессом в </a:t>
                      </a:r>
                      <a:r>
                        <a:rPr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рп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Стрелица, </a:t>
                      </a:r>
                      <a:r>
                        <a:rPr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рп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Таловая и г. Воронеже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363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Модернизация первичного звена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здравоохранения </a:t>
                      </a:r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Российской Федерации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 по 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бъектам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«Поликлиника по ул. 20-летия Октября»,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«Детская поликлиника», БУЗ ВО «</a:t>
                      </a:r>
                      <a:r>
                        <a:rPr lang="ru-RU" sz="1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Новохоперская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РБ»</a:t>
                      </a:r>
                      <a:endParaRPr lang="ru-RU" sz="10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75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системы оказания первичной медико-санитарной помощи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Отмена части вылетов в связи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погодными условиями и международной обстановкой</a:t>
                      </a:r>
                      <a:endParaRPr lang="ru-RU" sz="10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Современная школа 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Остаток средств*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объектам «Образовательный центр в г. Воронеже», «Школа по ул. Остужева», «Школа по ул. Домостроителей», «Школа по ул. Шишкова-ул. Загоровского», «Школа-детский сад с. </a:t>
                      </a:r>
                      <a:r>
                        <a:rPr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Чертовицы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39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Борьба с онкологическими заболеваниями</a:t>
                      </a:r>
                    </a:p>
                  </a:txBody>
                  <a:tcPr marL="9525" marR="9525" marT="9525" marB="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Отказ иностранного поставщика от исполнения обязательств по контракту и экономия в ходе закупочных процедур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39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Содействие занятости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Возвраты средств субсидий работодателями (больничный лист, увольнение сотрудников)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39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Региональная и местная дорожная сеть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Экономия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средств, сложившаяся по итогам конкурсных процедур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3971">
                <a:tc gridSpan="3">
                  <a:txBody>
                    <a:bodyPr/>
                    <a:lstStyle/>
                    <a:p>
                      <a:pPr algn="l" rtl="0" fontAlgn="ctr"/>
                      <a:endParaRPr lang="ru-RU" sz="1050" b="0" i="1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РЕГИОНАЛЬНЫЕ 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КАССОВОЕ ИСПОЛНЕНИЕ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3510" y="5712542"/>
            <a:ext cx="76003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</a:rPr>
              <a:t>*</a:t>
            </a:r>
            <a:r>
              <a:rPr lang="ru-RU" sz="1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Экономия средств </a:t>
            </a:r>
            <a:r>
              <a:rPr lang="ru-RU" sz="1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 итогам конкурсных процедур, </a:t>
            </a:r>
            <a:r>
              <a:rPr lang="ru-RU" sz="1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экономия  средств основного контракта за счет корректировки проектных </a:t>
            </a:r>
            <a:r>
              <a:rPr lang="ru-RU" sz="1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решений, корректировка сроков закупки </a:t>
            </a:r>
            <a:r>
              <a:rPr lang="ru-RU" sz="1000" i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немонтируемого</a:t>
            </a:r>
            <a:r>
              <a:rPr lang="ru-RU" sz="1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оборудования. </a:t>
            </a:r>
            <a:r>
              <a:rPr lang="ru-RU" sz="1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Документы на оплату выполненных работ не предоставлены подрядной организацией в установленный срок. 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01786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351929" y="736029"/>
            <a:ext cx="4697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954544"/>
              </p:ext>
            </p:extLst>
          </p:nvPr>
        </p:nvGraphicFramePr>
        <p:xfrm>
          <a:off x="4525328" y="920695"/>
          <a:ext cx="7468821" cy="1831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787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202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Стратегический 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результатов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недостигнутых р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езультатов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Выполнение,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0101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«Историко-природный парк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Костенки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Борщево – Архангельское»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разработана проектно-сметная документация на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историко-природного парка и реконструкцию здания музея, не проведены мероприятия по благоустройству</a:t>
                      </a: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317251754"/>
              </p:ext>
            </p:extLst>
          </p:nvPr>
        </p:nvGraphicFramePr>
        <p:xfrm>
          <a:off x="58992" y="955739"/>
          <a:ext cx="4400550" cy="5454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52988" y="4549366"/>
            <a:ext cx="1462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«Историко-природный парк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Костенки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Борщево – Архангельское»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6" y="2923539"/>
            <a:ext cx="15731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«Колледж-36»,</a:t>
            </a: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индустриализация региона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СТРАТЕГИЧЕСКИЕ 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ДОСТИЖЕНИЕ РЕЗУЛЬТАТОВ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91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304304" y="907479"/>
            <a:ext cx="4697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411618"/>
              </p:ext>
            </p:extLst>
          </p:nvPr>
        </p:nvGraphicFramePr>
        <p:xfrm>
          <a:off x="4439603" y="907479"/>
          <a:ext cx="7468821" cy="1831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787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202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Стратегический 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показателей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недостигнутых показателей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Выполнение,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0101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«Историко-природный парк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Костенки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Борщево – Архангельское»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достигнуто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целевое значение по протяженности отремонтированных или созданных тротуаров и автомобильных дорог, недостаточное количество созданных парковочных мест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581560811"/>
              </p:ext>
            </p:extLst>
          </p:nvPr>
        </p:nvGraphicFramePr>
        <p:xfrm>
          <a:off x="58992" y="955739"/>
          <a:ext cx="4400550" cy="5454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2923539"/>
            <a:ext cx="15731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«Колледж-36»,</a:t>
            </a: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индустриализация региона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7492" y="4549366"/>
            <a:ext cx="1462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«Историко-природный парк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Костенки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Борщево – Архангельское»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СТРАТЕГИЧЕСКИЕ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ДОСТИЖЕНИЕ ПОКАЗАТЕЛЕЙ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474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02306"/>
              </p:ext>
            </p:extLst>
          </p:nvPr>
        </p:nvGraphicFramePr>
        <p:xfrm>
          <a:off x="6083263" y="1184612"/>
          <a:ext cx="5488821" cy="1582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787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202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Стратегический 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Освоение,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0101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Историко-природный парк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Костенки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Борщево - Архангельское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7200" marB="7200" anchor="ctr">
                    <a:solidFill>
                      <a:srgbClr val="FF81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7200" marB="7200" anchor="ctr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связи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 переносом срока </a:t>
                      </a:r>
                      <a:r>
                        <a:rPr lang="ru-RU" sz="1100" kern="12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выполнения работ и оплаты 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контракту на разработку проектно-сметной документации на реконструкцию здания музея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" marB="7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669159695"/>
              </p:ext>
            </p:extLst>
          </p:nvPr>
        </p:nvGraphicFramePr>
        <p:xfrm>
          <a:off x="58992" y="955739"/>
          <a:ext cx="4400550" cy="5454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388" y="6475592"/>
            <a:ext cx="9706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паспортом проекта «Новая индустриализация региона» в отчетном периоде не предусматривалось</a:t>
            </a:r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726316"/>
            <a:ext cx="15731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«Колледж-36»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52988" y="4549366"/>
            <a:ext cx="1462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«Историко-природный парк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Костенки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Борщево – Архангельское»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8612" y="115191"/>
            <a:ext cx="51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СТРАТЕГИЧЕСКИЕ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КАССОВОЕ ИСПОЛНЕНИЕ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809</Words>
  <Application>Microsoft Office PowerPoint</Application>
  <PresentationFormat>Широкоэкранный</PresentationFormat>
  <Paragraphs>164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СВОДНЫЙ ОТЧЕТ  О РЕАЛИЗАЦИИ ПОРТФЕЛЯ ПРОЕКТОВ  ВОРОНЕЖСКОЙ ОБЛАСТИ  за 2023 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Перелетова Надежда Александровна</dc:creator>
  <cp:lastModifiedBy>Климова Нелли Вячеславовна</cp:lastModifiedBy>
  <cp:revision>320</cp:revision>
  <cp:lastPrinted>2022-03-03T14:03:08Z</cp:lastPrinted>
  <dcterms:created xsi:type="dcterms:W3CDTF">2021-02-24T08:08:27Z</dcterms:created>
  <dcterms:modified xsi:type="dcterms:W3CDTF">2024-05-14T11:49:37Z</dcterms:modified>
</cp:coreProperties>
</file>